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8" r:id="rId3"/>
    <p:sldId id="260" r:id="rId4"/>
    <p:sldId id="257" r:id="rId5"/>
    <p:sldId id="261" r:id="rId6"/>
    <p:sldId id="256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C14C6-5C2E-49F4-8AA7-C28FE13CCA0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90D1A-5A6F-47B3-AB64-01190B4B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7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5FC8C-2B68-4749-99DF-E1E0DAB9B1B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64818-F806-C42D-4E19-84A4D577B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C7EF47-7606-E3E5-557A-B1F83FAD0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6C2C9-9420-04A5-98A4-60F373E1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2540-1EC4-4678-ABAF-9ECF60140FB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F9A76-4288-43F6-296D-5C658761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09EC4-EF2A-AFA2-DEF3-1DD3BB0FD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A34-0A23-4D61-95AD-E5410789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0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2262-C259-7672-D4B1-FC174EA5E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2C4A1-BDC7-03B9-F6F4-00474DF48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2AA07-5680-0339-1E5E-B0CDB133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2540-1EC4-4678-ABAF-9ECF60140FB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7E7E9-994D-2512-CF38-A7D007E82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D5DA2-C22A-CE40-6D50-8504208E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A34-0A23-4D61-95AD-E5410789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3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C668D3-9256-1C03-CBD0-B25B2EB1C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B7A6B-0680-AB1B-9DEA-C9F48717A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7756B-C15D-EBCA-72C0-72F251CA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2540-1EC4-4678-ABAF-9ECF60140FB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09372-B68A-A72B-15DD-20A1DCB3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95C5D-B168-D85B-3042-9FAA343B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A34-0A23-4D61-95AD-E5410789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86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5446-DBBD-4AED-A6D3-A62CF5DD5E0C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D524-EA60-40DA-9233-52E71C621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06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5446-DBBD-4AED-A6D3-A62CF5DD5E0C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D524-EA60-40DA-9233-52E71C621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42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5446-DBBD-4AED-A6D3-A62CF5DD5E0C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D524-EA60-40DA-9233-52E71C621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58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5446-DBBD-4AED-A6D3-A62CF5DD5E0C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D524-EA60-40DA-9233-52E71C621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3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5446-DBBD-4AED-A6D3-A62CF5DD5E0C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D524-EA60-40DA-9233-52E71C621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56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5446-DBBD-4AED-A6D3-A62CF5DD5E0C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D524-EA60-40DA-9233-52E71C621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47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5446-DBBD-4AED-A6D3-A62CF5DD5E0C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D524-EA60-40DA-9233-52E71C621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04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5446-DBBD-4AED-A6D3-A62CF5DD5E0C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D524-EA60-40DA-9233-52E71C621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2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E8C98-26E3-2FC5-4187-7677CDCA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E0D8F-43CE-A4EF-9647-1FECF845F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380C3-A081-41A6-CD73-2C0B4F89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2540-1EC4-4678-ABAF-9ECF60140FB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02277-843A-7167-0083-57283FB65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8F301-4C7D-FE10-422D-05A8AAD8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A34-0A23-4D61-95AD-E5410789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13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5446-DBBD-4AED-A6D3-A62CF5DD5E0C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D524-EA60-40DA-9233-52E71C621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73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5446-DBBD-4AED-A6D3-A62CF5DD5E0C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D524-EA60-40DA-9233-52E71C621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15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5446-DBBD-4AED-A6D3-A62CF5DD5E0C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D524-EA60-40DA-9233-52E71C621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6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F253-2E97-E921-E57F-A3E93A045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23DB3-EF69-BD0F-D162-A0BC2E18F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AF0E4-D218-9171-C207-E5F59E36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2540-1EC4-4678-ABAF-9ECF60140FB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0DCC0-FACB-F75D-739F-7D823E29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271E9-D86B-E511-3CB8-309A7903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A34-0A23-4D61-95AD-E5410789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4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DB13-C6B8-4CAF-9164-F6D25BA9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4FDE9-3010-8585-196E-C7139820C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16A8A-7BA2-A61A-EFF8-720B4FB3E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0EB2D-8AA8-E82E-120C-49C4AACAD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2540-1EC4-4678-ABAF-9ECF60140FB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205B1-AF2E-48EB-B546-B9D19F345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57783-6349-2474-0C9B-5FFB3DEA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A34-0A23-4D61-95AD-E5410789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B1277-04B0-6440-7532-2691E2B6E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55ABF-767D-F264-EC33-C59389C2C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E5F40-93E4-7341-F024-236F77C0A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F0BA8-AB9F-0E65-BE8F-1ADF734BA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C69AA-391F-9232-9F37-39401E500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CD1D0C-623B-799A-4766-5D24555A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2540-1EC4-4678-ABAF-9ECF60140FB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A0313-19ED-3C27-3693-9B788008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2C3D70-0528-4E2A-92C7-20C3C725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A34-0A23-4D61-95AD-E5410789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3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2FFF-D8EB-1845-575C-8AFF0526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5D08D-8B88-7E75-83C1-D8BCD61E6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2540-1EC4-4678-ABAF-9ECF60140FB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A4EC1-B79A-1261-7463-1BE588D33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CFAF5-AD88-51BB-299C-BF4F3A44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A34-0A23-4D61-95AD-E5410789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8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D20C08-5B1A-7111-311E-8810D7772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2540-1EC4-4678-ABAF-9ECF60140FB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847F4-CC48-1A23-F6D1-6C215233A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3CFA0-8BBE-68E8-8A2B-21C431E0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A34-0A23-4D61-95AD-E5410789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A143D-338E-AB19-9DCE-2B357B06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E9A86-F2A1-A420-CAB5-2A4ADC7BF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10C33-DA12-986D-0CE9-E4BA41F9C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6E475-60D2-3A48-DF84-2653DC91D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2540-1EC4-4678-ABAF-9ECF60140FB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7BDFB-30F1-17FB-35EC-49E7A3E4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BA8FE-FA4F-E7CF-F456-3E93C904B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A34-0A23-4D61-95AD-E5410789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9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2E87C-66C8-51DD-3B7E-02E5C6C91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1612F-91B2-3D12-EFDB-94E771D6C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A88F7-1FCD-3C4B-FA64-1427347C9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50E1B-4C99-C2B6-0BF2-92894FC56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2540-1EC4-4678-ABAF-9ECF60140FB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5F492-6EB4-8A37-E991-78CE75E8F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15FB9-AC0F-5FEA-D537-C49CC585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A34-0A23-4D61-95AD-E5410789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7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33AD7-1B2D-F3FD-6938-0C5B93DFF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A028B-2451-54DF-26EC-471967F71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CBA1E-F1A5-FF8E-ECF1-631518BF3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B2540-1EC4-4678-ABAF-9ECF60140FBC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2CA33-F71D-D414-8723-40D974062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D2CAC-5467-468A-A1D4-012645A85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09A34-0A23-4D61-95AD-E5410789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2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446-DBBD-4AED-A6D3-A62CF5DD5E0C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AD524-EA60-40DA-9233-52E71C621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image" Target="../media/image18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4.jpe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1.jpe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7350" y="-57150"/>
            <a:ext cx="15840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mic Sans MS" pitchFamily="66" charset="0"/>
              </a:rPr>
              <a:t>SPECIAL ROLL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2857501" y="1828801"/>
            <a:ext cx="31290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>
                <a:latin typeface="Comic Sans MS" pitchFamily="66" charset="0"/>
              </a:rPr>
              <a:t>13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52421" y="171450"/>
            <a:ext cx="5343930" cy="7858068"/>
            <a:chOff x="7962" y="609600"/>
            <a:chExt cx="7125240" cy="10477423"/>
          </a:xfrm>
        </p:grpSpPr>
        <p:sp>
          <p:nvSpPr>
            <p:cNvPr id="8" name="TextBox 7"/>
            <p:cNvSpPr txBox="1"/>
            <p:nvPr/>
          </p:nvSpPr>
          <p:spPr>
            <a:xfrm>
              <a:off x="3094602" y="609600"/>
              <a:ext cx="3810000" cy="937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825" b="1" dirty="0">
                  <a:latin typeface="Comic Sans MS" pitchFamily="66" charset="0"/>
                </a:rPr>
                <a:t>CHATHAM ROLL ..................................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Spicy crunchy tuna &amp; mango inside, shrimp on top w. spicy sauce.</a:t>
              </a:r>
            </a:p>
            <a:p>
              <a:pPr>
                <a:lnSpc>
                  <a:spcPct val="150000"/>
                </a:lnSpc>
              </a:pPr>
              <a:r>
                <a:rPr lang="en-US" sz="825" b="1" dirty="0">
                  <a:latin typeface="Comic Sans MS" pitchFamily="66" charset="0"/>
                </a:rPr>
                <a:t>UNDER CONTROL ................................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Tempura shrimp &amp; spicy crunchy tuna inside, caviar outside.</a:t>
              </a:r>
            </a:p>
            <a:p>
              <a:pPr>
                <a:lnSpc>
                  <a:spcPct val="150000"/>
                </a:lnSpc>
              </a:pPr>
              <a:r>
                <a:rPr lang="en-US" sz="825" b="1" dirty="0">
                  <a:latin typeface="Comic Sans MS" pitchFamily="66" charset="0"/>
                </a:rPr>
                <a:t>VOLCANO .........................................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Spicy crunchy tuna, salmon, yellowtail inside, caviar outside,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Chili sauce on top.</a:t>
              </a:r>
            </a:p>
            <a:p>
              <a:pPr>
                <a:lnSpc>
                  <a:spcPct val="150000"/>
                </a:lnSpc>
              </a:pPr>
              <a:r>
                <a:rPr lang="en-US" sz="825" b="1" dirty="0">
                  <a:latin typeface="Comic Sans MS" pitchFamily="66" charset="0"/>
                </a:rPr>
                <a:t>CRAZY EEL ........................................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Spicy crunchy tuna &amp; avocado inside, eel on top w. eel sauce.</a:t>
              </a:r>
            </a:p>
            <a:p>
              <a:pPr>
                <a:lnSpc>
                  <a:spcPct val="150000"/>
                </a:lnSpc>
              </a:pPr>
              <a:r>
                <a:rPr lang="en-US" sz="825" b="1" dirty="0">
                  <a:latin typeface="Comic Sans MS" pitchFamily="66" charset="0"/>
                </a:rPr>
                <a:t>DYNAMITE .......................................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Spicy crunchy salmon inside &amp; tuna on top.</a:t>
              </a:r>
            </a:p>
            <a:p>
              <a:pPr>
                <a:lnSpc>
                  <a:spcPct val="150000"/>
                </a:lnSpc>
              </a:pPr>
              <a:r>
                <a:rPr lang="en-US" sz="825" b="1" dirty="0">
                  <a:latin typeface="Comic Sans MS" pitchFamily="66" charset="0"/>
                </a:rPr>
                <a:t>SPIDER ROLL .....................................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Fried jumbo soft shell crab &amp; cucumber inside,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Caviar outside with eel sauce.</a:t>
              </a:r>
            </a:p>
            <a:p>
              <a:pPr>
                <a:lnSpc>
                  <a:spcPct val="150000"/>
                </a:lnSpc>
              </a:pPr>
              <a:r>
                <a:rPr lang="en-US" sz="825" b="1" dirty="0">
                  <a:latin typeface="Comic Sans MS" pitchFamily="66" charset="0"/>
                </a:rPr>
                <a:t>CRAZY SALMON ..................................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Spicy crunchy salmon &amp; avocado inside ,salmon, scallion on top</a:t>
              </a:r>
            </a:p>
            <a:p>
              <a:pPr>
                <a:lnSpc>
                  <a:spcPct val="150000"/>
                </a:lnSpc>
              </a:pPr>
              <a:r>
                <a:rPr lang="en-US" sz="825" b="1" dirty="0">
                  <a:latin typeface="Comic Sans MS" pitchFamily="66" charset="0"/>
                </a:rPr>
                <a:t>CRAZY TUNA .....................................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Pepper tuna &amp; avocado inside, spicy crunchy tuna on top.</a:t>
              </a:r>
            </a:p>
            <a:p>
              <a:pPr>
                <a:lnSpc>
                  <a:spcPct val="150000"/>
                </a:lnSpc>
              </a:pPr>
              <a:r>
                <a:rPr lang="en-US" sz="825" b="1" dirty="0">
                  <a:latin typeface="Comic Sans MS" pitchFamily="66" charset="0"/>
                </a:rPr>
                <a:t>CROUCHING TIGER ..............................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Tempura shrimp inside, spicy crab meat on top w. miso eel sauce.</a:t>
              </a:r>
            </a:p>
            <a:p>
              <a:pPr>
                <a:lnSpc>
                  <a:spcPct val="150000"/>
                </a:lnSpc>
              </a:pPr>
              <a:r>
                <a:rPr lang="en-US" sz="825" b="1" dirty="0">
                  <a:latin typeface="Comic Sans MS" pitchFamily="66" charset="0"/>
                </a:rPr>
                <a:t>SUNSET BOULEVARD ............................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Spicy crunchy white tuna, mango &amp; avocado inside, shrimp,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Crabmeat &amp; avocado outside w. chef’s special sauce on the side.</a:t>
              </a:r>
            </a:p>
            <a:p>
              <a:pPr>
                <a:lnSpc>
                  <a:spcPct val="150000"/>
                </a:lnSpc>
              </a:pPr>
              <a:r>
                <a:rPr lang="en-US" sz="825" b="1" dirty="0">
                  <a:latin typeface="Comic Sans MS" pitchFamily="66" charset="0"/>
                </a:rPr>
                <a:t>MITSUBA ROLL ..................................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Pepper tuna &amp; cucumber inside, salmon, eel , avocado outside ,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Spicy Wasabi eel sauce and caviar, scallion on top.</a:t>
              </a:r>
            </a:p>
            <a:p>
              <a:pPr>
                <a:lnSpc>
                  <a:spcPct val="150000"/>
                </a:lnSpc>
              </a:pPr>
              <a:r>
                <a:rPr lang="en-US" sz="825" b="1" dirty="0">
                  <a:latin typeface="Comic Sans MS" pitchFamily="66" charset="0"/>
                </a:rPr>
                <a:t>PINK LADY ........................................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Salmon ,shrimp, plantain, avocado, tempura flake  &amp; wasabi 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Caviar wrapped In soybean paper  with spicy sauce on  side.</a:t>
              </a:r>
            </a:p>
            <a:p>
              <a:pPr>
                <a:lnSpc>
                  <a:spcPct val="150000"/>
                </a:lnSpc>
              </a:pPr>
              <a:r>
                <a:rPr lang="en-US" sz="825" b="1" dirty="0">
                  <a:latin typeface="Comic Sans MS" pitchFamily="66" charset="0"/>
                </a:rPr>
                <a:t>WONDERFUL ROLL ...............................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Tuna , salmon, yellowtail  inside, various colors  of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 Caviar on the top.</a:t>
              </a:r>
            </a:p>
            <a:p>
              <a:pPr>
                <a:lnSpc>
                  <a:spcPct val="150000"/>
                </a:lnSpc>
              </a:pPr>
              <a:r>
                <a:rPr lang="en-US" sz="825" b="1" dirty="0">
                  <a:latin typeface="Comic Sans MS" pitchFamily="66" charset="0"/>
                </a:rPr>
                <a:t>LOBSTER ROLL ...................................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Lobster &amp; avocado wrapped in soybean paper with spicy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Sauce on the side.</a:t>
              </a:r>
            </a:p>
            <a:p>
              <a:pPr>
                <a:lnSpc>
                  <a:spcPct val="150000"/>
                </a:lnSpc>
              </a:pPr>
              <a:r>
                <a:rPr lang="en-US" sz="825" b="1" dirty="0">
                  <a:latin typeface="Comic Sans MS" pitchFamily="66" charset="0"/>
                </a:rPr>
                <a:t>NEW CENTURY ...................................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Spicy crunchy tuna, avocado &amp; cucumber inside, pepper tuna 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Outside w. wasabi spicy sauce, tempura flake on the bottom.</a:t>
              </a:r>
            </a:p>
            <a:p>
              <a:pPr>
                <a:lnSpc>
                  <a:spcPct val="150000"/>
                </a:lnSpc>
              </a:pPr>
              <a:r>
                <a:rPr lang="en-US" sz="825" b="1" dirty="0">
                  <a:latin typeface="Comic Sans MS" pitchFamily="66" charset="0"/>
                </a:rPr>
                <a:t>SPICY CRUNCH LOBSTER .......................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Lobster avocado roll with salad, caviar and tempura flake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On top, miso &amp; spicy sauce.</a:t>
              </a:r>
            </a:p>
            <a:p>
              <a:pPr>
                <a:lnSpc>
                  <a:spcPct val="150000"/>
                </a:lnSpc>
              </a:pPr>
              <a:r>
                <a:rPr lang="en-US" sz="825" b="1" dirty="0">
                  <a:latin typeface="Comic Sans MS" pitchFamily="66" charset="0"/>
                </a:rPr>
                <a:t>RED DRAGON .....................................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Fried jumbo soft shell crab, cucumber inside and eel, caviar 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Outside with eel sauce on the top.</a:t>
              </a:r>
            </a:p>
            <a:p>
              <a:pPr>
                <a:lnSpc>
                  <a:spcPct val="150000"/>
                </a:lnSpc>
              </a:pPr>
              <a:r>
                <a:rPr lang="en-US" sz="825" b="1" dirty="0">
                  <a:latin typeface="Comic Sans MS" pitchFamily="66" charset="0"/>
                </a:rPr>
                <a:t>AMAZING .........................................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Fried jumbo soft shell crab, cucumber inside and tuna, eel, 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Avocado outside with eel sauce on the top.</a:t>
              </a:r>
            </a:p>
            <a:p>
              <a:pPr>
                <a:lnSpc>
                  <a:spcPct val="150000"/>
                </a:lnSpc>
              </a:pPr>
              <a:r>
                <a:rPr lang="en-US" sz="825" b="1" dirty="0">
                  <a:latin typeface="Comic Sans MS" pitchFamily="66" charset="0"/>
                </a:rPr>
                <a:t>AUTUMN OF NEW JERSEY .....................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Spicy lobster &amp; king crab, avocado, mango wrapped in 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Tuna  without rice. chef’s special sauce on the side.</a:t>
              </a:r>
            </a:p>
            <a:p>
              <a:pPr>
                <a:lnSpc>
                  <a:spcPct val="150000"/>
                </a:lnSpc>
              </a:pPr>
              <a:r>
                <a:rPr lang="en-US" sz="825" b="1" dirty="0">
                  <a:latin typeface="Comic Sans MS" pitchFamily="66" charset="0"/>
                </a:rPr>
                <a:t>TROPICAL ROLL ..................................</a:t>
              </a:r>
            </a:p>
            <a:p>
              <a:pPr>
                <a:lnSpc>
                  <a:spcPts val="675"/>
                </a:lnSpc>
              </a:pPr>
              <a:r>
                <a:rPr lang="en-US" sz="675" dirty="0">
                  <a:latin typeface="Papyrus" pitchFamily="66" charset="0"/>
                </a:rPr>
                <a:t>Shrimp, eel, crabmeat, avocado inside, tempura white fish  outside ,</a:t>
              </a:r>
            </a:p>
            <a:p>
              <a:pPr>
                <a:lnSpc>
                  <a:spcPts val="675"/>
                </a:lnSpc>
              </a:pPr>
              <a:r>
                <a:rPr lang="en-US" sz="675" dirty="0">
                  <a:latin typeface="Papyrus" pitchFamily="66" charset="0"/>
                </a:rPr>
                <a:t> caviar, scallion &amp; spicy , eel, mango sauce on top.</a:t>
              </a:r>
            </a:p>
            <a:p>
              <a:pPr>
                <a:lnSpc>
                  <a:spcPct val="150000"/>
                </a:lnSpc>
              </a:pPr>
              <a:endParaRPr lang="en-US" sz="825" b="1" dirty="0">
                <a:latin typeface="Comic Sans MS" pitchFamily="66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962" y="609600"/>
              <a:ext cx="7125240" cy="10477423"/>
              <a:chOff x="7962" y="609600"/>
              <a:chExt cx="7125240" cy="10477423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7962" y="685800"/>
                <a:ext cx="3187197" cy="10401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dist"/>
                <a:r>
                  <a:rPr lang="en-US" sz="825" b="1" dirty="0">
                    <a:latin typeface="Comic Sans MS" pitchFamily="66" charset="0"/>
                  </a:rPr>
                  <a:t>EASY ROLL ................................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825" dirty="0">
                    <a:latin typeface="Papyrus" pitchFamily="66" charset="0"/>
                  </a:rPr>
                  <a:t>Spicy crunchy tuna &amp; avocado inside, caviar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825" dirty="0">
                    <a:latin typeface="Papyrus" pitchFamily="66" charset="0"/>
                  </a:rPr>
                  <a:t>Outside.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825" b="1" dirty="0">
                    <a:latin typeface="Comic Sans MS" pitchFamily="66" charset="0"/>
                  </a:rPr>
                  <a:t>KANI NARUTO….........................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Crabmeat  &amp; avocado wrapped  in thinly cucumber 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Without rice. Spicy sauce on side.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825" b="1" dirty="0">
                    <a:latin typeface="Comic Sans MS" pitchFamily="66" charset="0"/>
                  </a:rPr>
                  <a:t>ROCK &amp; ROLL ..................... ........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Crunchy white fish, shrimp &amp; crabmeat inside w. 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Eel sauce. 5pcs, jumbo roll.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825" b="1" dirty="0">
                    <a:latin typeface="Comic Sans MS" pitchFamily="66" charset="0"/>
                  </a:rPr>
                  <a:t>VEGETABLE DRAGON .....................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Cucumber, avocado, asparagus &amp; Japanese  pickle 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Inside, sliced avocado on the top.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825" b="1" dirty="0">
                    <a:latin typeface="Comic Sans MS" pitchFamily="66" charset="0"/>
                  </a:rPr>
                  <a:t>TUNA OR SALMON NARUTO ....... 16.5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Salmon  or tuna &amp;avocado wrapped in thinly 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Cucumber  without rice . Spicy sauce on side.</a:t>
                </a:r>
              </a:p>
              <a:p>
                <a:pPr algn="dist">
                  <a:lnSpc>
                    <a:spcPct val="150000"/>
                  </a:lnSpc>
                </a:pPr>
                <a:r>
                  <a:rPr lang="en-US" sz="825" b="1" dirty="0">
                    <a:latin typeface="Comic Sans MS" pitchFamily="66" charset="0"/>
                  </a:rPr>
                  <a:t>NARUTO .................................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Tuna ,salmon ,white fish, crab meat &amp; avocado 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Wrapped in thinly cucumber without rice. </a:t>
                </a:r>
              </a:p>
              <a:p>
                <a:pPr>
                  <a:lnSpc>
                    <a:spcPts val="675"/>
                  </a:lnSpc>
                </a:pPr>
                <a:endParaRPr lang="en-US" sz="750" b="1" dirty="0">
                  <a:latin typeface="Papyrus" pitchFamily="66" charset="0"/>
                </a:endParaRPr>
              </a:p>
              <a:p>
                <a:pPr>
                  <a:lnSpc>
                    <a:spcPts val="675"/>
                  </a:lnSpc>
                </a:pPr>
                <a:r>
                  <a:rPr lang="en-US" sz="825" b="1" dirty="0">
                    <a:latin typeface="Comic Sans MS" pitchFamily="66" charset="0"/>
                  </a:rPr>
                  <a:t>MONTAUK ................................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Avocado inside and tuna outside, scallion 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And spicy sauce on top.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825" b="1" dirty="0">
                    <a:latin typeface="Comic Sans MS" pitchFamily="66" charset="0"/>
                  </a:rPr>
                  <a:t>FANCY ROLL ..........................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Spicy crunchy tuna, spicy white tuna, mango&amp; 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Avocado wrapped in soybean paper w. spicy sauce.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825" b="1" dirty="0">
                    <a:latin typeface="Comic Sans MS" pitchFamily="66" charset="0"/>
                  </a:rPr>
                  <a:t>MAGIC .................................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Crunchy tuna avocado roll ,spicy miso &amp; eel sauce,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Caviar, scallion on top.  5pcs,  jumbo roll.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825" b="1" dirty="0">
                    <a:latin typeface="Comic Sans MS" pitchFamily="66" charset="0"/>
                  </a:rPr>
                  <a:t>CRAZY SALMON ......................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Spicy crunchy salmon, avocado inside, salmon &amp; 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Scallion on top.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825" b="1" dirty="0">
                    <a:latin typeface="Comic Sans MS" pitchFamily="66" charset="0"/>
                  </a:rPr>
                  <a:t>DRAGON ROLL ...........................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Eel &amp; cucumber  inside, sliced avocado outside  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Tempura flake &amp; eel sauce on top.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825" b="1" dirty="0">
                    <a:latin typeface="Comic Sans MS" pitchFamily="66" charset="0"/>
                  </a:rPr>
                  <a:t>HIDDEN DRAGON ....................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Eel ,avocado &amp; asparagus inside, spicy crunchy 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Crab meat on top with spicy eel sauce.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825" b="1" dirty="0">
                    <a:latin typeface="Comic Sans MS" pitchFamily="66" charset="0"/>
                  </a:rPr>
                  <a:t>PHOENIX .............................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Spicy crunchy white tuna &amp; avocado inside, 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Salmon outside.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825" b="1" dirty="0">
                    <a:latin typeface="Comic Sans MS" pitchFamily="66" charset="0"/>
                  </a:rPr>
                  <a:t>POP UP ....................................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Shrimp, crab meat, spicy salmon, cucumber, avocado 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Inside with tempura flake, caviar on top.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825" b="1" dirty="0">
                    <a:latin typeface="Comic Sans MS" pitchFamily="66" charset="0"/>
                  </a:rPr>
                  <a:t>AMERICAN ............ ...............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Tuna ,salmon, yellowtail, shrimp, crab meat, cucumber, 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Avocado inside, caviar outside. Jumbo roll , 5pcs.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825" b="1" dirty="0">
                    <a:latin typeface="Comic Sans MS" pitchFamily="66" charset="0"/>
                  </a:rPr>
                  <a:t>LOVER ROLL ..........................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Spicy crunchy lobster &amp; crab meat, mango, avocado 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Wrapped in soybean paper with spicy sauce.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825" b="1" dirty="0">
                    <a:latin typeface="Comic Sans MS" pitchFamily="66" charset="0"/>
                  </a:rPr>
                  <a:t>RAINBOW .............................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California Roll with tuna, salmon, shrimp,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White fish &amp; avocado on top.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825" b="1" dirty="0">
                    <a:latin typeface="Comic Sans MS" pitchFamily="66" charset="0"/>
                  </a:rPr>
                  <a:t>DINOSAUR ...............................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Tempura Shrimp &amp; cucumber inside, </a:t>
                </a:r>
              </a:p>
              <a:p>
                <a:pPr>
                  <a:lnSpc>
                    <a:spcPts val="675"/>
                  </a:lnSpc>
                </a:pPr>
                <a:r>
                  <a:rPr lang="en-US" sz="750" dirty="0">
                    <a:latin typeface="Papyrus" pitchFamily="66" charset="0"/>
                  </a:rPr>
                  <a:t>Eel &amp; avocado on top w. eel sauce.</a:t>
                </a:r>
              </a:p>
              <a:p>
                <a:pPr>
                  <a:lnSpc>
                    <a:spcPct val="150000"/>
                  </a:lnSpc>
                </a:pPr>
                <a:endParaRPr lang="en-US" sz="750" dirty="0">
                  <a:latin typeface="Papyrus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825" b="1" dirty="0">
                  <a:latin typeface="Comic Sans MS" pitchFamily="66" charset="0"/>
                </a:endParaRPr>
              </a:p>
              <a:p>
                <a:endParaRPr lang="en-US" sz="750" dirty="0">
                  <a:latin typeface="Papyrus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825" b="1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750" dirty="0">
                  <a:latin typeface="Papyrus" pitchFamily="66" charset="0"/>
                </a:endParaRPr>
              </a:p>
              <a:p>
                <a:endParaRPr lang="en-US" sz="825" b="1" dirty="0">
                  <a:latin typeface="Papyrus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750" b="1" dirty="0">
                  <a:latin typeface="Comic Sans MS" pitchFamily="66" charset="0"/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2104002" y="609600"/>
                <a:ext cx="5029200" cy="8848069"/>
                <a:chOff x="2104002" y="609600"/>
                <a:chExt cx="5029200" cy="8848069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2104002" y="676805"/>
                  <a:ext cx="990600" cy="87808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825" b="1" dirty="0">
                      <a:latin typeface="Comic Sans MS" pitchFamily="66" charset="0"/>
                    </a:rPr>
                    <a:t>12</a:t>
                  </a:r>
                </a:p>
                <a:p>
                  <a:pPr algn="r">
                    <a:lnSpc>
                      <a:spcPts val="675"/>
                    </a:lnSpc>
                  </a:pPr>
                  <a:endParaRPr lang="en-US" sz="825" b="1" dirty="0">
                    <a:latin typeface="Comic Sans MS" pitchFamily="66" charset="0"/>
                  </a:endParaRPr>
                </a:p>
                <a:p>
                  <a:pPr algn="r">
                    <a:lnSpc>
                      <a:spcPts val="675"/>
                    </a:lnSpc>
                  </a:pPr>
                  <a:endParaRPr lang="en-US" sz="825" b="1" dirty="0">
                    <a:latin typeface="Comic Sans MS" pitchFamily="66" charset="0"/>
                  </a:endParaRPr>
                </a:p>
                <a:p>
                  <a:pPr algn="r">
                    <a:lnSpc>
                      <a:spcPct val="15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14.5</a:t>
                  </a:r>
                </a:p>
                <a:p>
                  <a:pPr algn="r">
                    <a:lnSpc>
                      <a:spcPts val="675"/>
                    </a:lnSpc>
                  </a:pPr>
                  <a:endParaRPr lang="en-US" sz="825" b="1" dirty="0">
                    <a:latin typeface="Comic Sans MS" pitchFamily="66" charset="0"/>
                  </a:endParaRPr>
                </a:p>
                <a:p>
                  <a:pPr algn="r">
                    <a:lnSpc>
                      <a:spcPts val="675"/>
                    </a:lnSpc>
                  </a:pPr>
                  <a:endParaRPr lang="en-US" sz="825" b="1" dirty="0">
                    <a:latin typeface="Comic Sans MS" pitchFamily="66" charset="0"/>
                  </a:endParaRPr>
                </a:p>
                <a:p>
                  <a:pPr algn="r">
                    <a:lnSpc>
                      <a:spcPct val="15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12.5</a:t>
                  </a:r>
                </a:p>
                <a:p>
                  <a:pPr algn="r">
                    <a:lnSpc>
                      <a:spcPts val="675"/>
                    </a:lnSpc>
                  </a:pPr>
                  <a:endParaRPr lang="en-US" sz="825" b="1" dirty="0">
                    <a:latin typeface="Comic Sans MS" pitchFamily="66" charset="0"/>
                  </a:endParaRPr>
                </a:p>
                <a:p>
                  <a:pPr algn="r">
                    <a:lnSpc>
                      <a:spcPts val="675"/>
                    </a:lnSpc>
                  </a:pPr>
                  <a:endParaRPr lang="en-US" sz="825" b="1" dirty="0">
                    <a:latin typeface="Comic Sans MS" pitchFamily="66" charset="0"/>
                  </a:endParaRPr>
                </a:p>
                <a:p>
                  <a:pPr algn="r">
                    <a:lnSpc>
                      <a:spcPct val="15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13.5</a:t>
                  </a:r>
                </a:p>
                <a:p>
                  <a:pPr algn="r">
                    <a:lnSpc>
                      <a:spcPct val="150000"/>
                    </a:lnSpc>
                  </a:pPr>
                  <a:endParaRPr lang="en-US" sz="825" b="1" dirty="0">
                    <a:latin typeface="Comic Sans MS" pitchFamily="66" charset="0"/>
                  </a:endParaRPr>
                </a:p>
                <a:p>
                  <a:pPr algn="r">
                    <a:lnSpc>
                      <a:spcPct val="150000"/>
                    </a:lnSpc>
                  </a:pPr>
                  <a:endParaRPr lang="en-US" sz="825" b="1" dirty="0">
                    <a:latin typeface="Comic Sans MS" pitchFamily="66" charset="0"/>
                  </a:endParaRPr>
                </a:p>
                <a:p>
                  <a:pPr algn="r">
                    <a:lnSpc>
                      <a:spcPts val="675"/>
                    </a:lnSpc>
                  </a:pPr>
                  <a:endParaRPr lang="en-US" sz="825" b="1" dirty="0">
                    <a:latin typeface="Comic Sans MS" pitchFamily="66" charset="0"/>
                  </a:endParaRPr>
                </a:p>
                <a:p>
                  <a:pPr algn="r">
                    <a:lnSpc>
                      <a:spcPts val="675"/>
                    </a:lnSpc>
                  </a:pPr>
                  <a:endParaRPr lang="en-US" sz="825" b="1" dirty="0">
                    <a:latin typeface="Comic Sans MS" pitchFamily="66" charset="0"/>
                  </a:endParaRPr>
                </a:p>
                <a:p>
                  <a:pPr algn="r">
                    <a:lnSpc>
                      <a:spcPct val="15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16.5</a:t>
                  </a:r>
                </a:p>
                <a:p>
                  <a:pPr algn="r">
                    <a:lnSpc>
                      <a:spcPts val="675"/>
                    </a:lnSpc>
                  </a:pPr>
                  <a:endParaRPr lang="en-US" sz="825" b="1" dirty="0">
                    <a:latin typeface="Comic Sans MS" pitchFamily="66" charset="0"/>
                  </a:endParaRPr>
                </a:p>
                <a:p>
                  <a:pPr algn="r">
                    <a:lnSpc>
                      <a:spcPts val="675"/>
                    </a:lnSpc>
                  </a:pPr>
                  <a:endParaRPr lang="en-US" sz="825" b="1" dirty="0">
                    <a:latin typeface="Comic Sans MS" pitchFamily="66" charset="0"/>
                  </a:endParaRPr>
                </a:p>
                <a:p>
                  <a:pPr algn="r">
                    <a:lnSpc>
                      <a:spcPct val="15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16.5</a:t>
                  </a:r>
                </a:p>
                <a:p>
                  <a:pPr algn="r">
                    <a:lnSpc>
                      <a:spcPts val="675"/>
                    </a:lnSpc>
                  </a:pPr>
                  <a:endParaRPr lang="en-US" sz="825" b="1" dirty="0">
                    <a:latin typeface="Comic Sans MS" pitchFamily="66" charset="0"/>
                  </a:endParaRPr>
                </a:p>
                <a:p>
                  <a:pPr algn="r">
                    <a:lnSpc>
                      <a:spcPct val="20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14.5</a:t>
                  </a:r>
                </a:p>
                <a:p>
                  <a:pPr algn="r">
                    <a:lnSpc>
                      <a:spcPts val="675"/>
                    </a:lnSpc>
                  </a:pPr>
                  <a:endParaRPr lang="en-US" sz="825" b="1" dirty="0">
                    <a:latin typeface="Comic Sans MS" pitchFamily="66" charset="0"/>
                  </a:endParaRPr>
                </a:p>
                <a:p>
                  <a:pPr algn="r">
                    <a:lnSpc>
                      <a:spcPts val="675"/>
                    </a:lnSpc>
                  </a:pPr>
                  <a:endParaRPr lang="en-US" sz="825" b="1" dirty="0">
                    <a:latin typeface="Comic Sans MS" pitchFamily="66" charset="0"/>
                  </a:endParaRPr>
                </a:p>
                <a:p>
                  <a:pPr algn="r">
                    <a:lnSpc>
                      <a:spcPts val="135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16.5</a:t>
                  </a:r>
                </a:p>
                <a:p>
                  <a:pPr algn="r">
                    <a:lnSpc>
                      <a:spcPct val="35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16.5</a:t>
                  </a:r>
                </a:p>
                <a:p>
                  <a:pPr algn="r">
                    <a:lnSpc>
                      <a:spcPct val="25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16</a:t>
                  </a:r>
                </a:p>
                <a:p>
                  <a:pPr algn="r">
                    <a:lnSpc>
                      <a:spcPct val="32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16.5</a:t>
                  </a:r>
                </a:p>
                <a:p>
                  <a:pPr algn="r">
                    <a:lnSpc>
                      <a:spcPct val="27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16.5</a:t>
                  </a:r>
                </a:p>
                <a:p>
                  <a:pPr algn="r">
                    <a:lnSpc>
                      <a:spcPct val="29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16.5</a:t>
                  </a:r>
                </a:p>
                <a:p>
                  <a:pPr algn="r">
                    <a:lnSpc>
                      <a:spcPct val="29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16.5</a:t>
                  </a:r>
                </a:p>
                <a:p>
                  <a:pPr algn="r">
                    <a:lnSpc>
                      <a:spcPct val="29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17.5</a:t>
                  </a:r>
                </a:p>
                <a:p>
                  <a:pPr algn="r">
                    <a:lnSpc>
                      <a:spcPct val="28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16.5</a:t>
                  </a:r>
                </a:p>
                <a:p>
                  <a:pPr algn="r">
                    <a:lnSpc>
                      <a:spcPct val="29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16.5</a:t>
                  </a:r>
                </a:p>
                <a:p>
                  <a:pPr algn="r">
                    <a:lnSpc>
                      <a:spcPts val="675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371202" y="609600"/>
                  <a:ext cx="762000" cy="87391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16.5</a:t>
                  </a:r>
                </a:p>
                <a:p>
                  <a:pPr>
                    <a:lnSpc>
                      <a:spcPct val="25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16.5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16.5</a:t>
                  </a:r>
                </a:p>
                <a:p>
                  <a:pPr>
                    <a:lnSpc>
                      <a:spcPct val="31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16.5</a:t>
                  </a:r>
                </a:p>
                <a:p>
                  <a:pPr>
                    <a:lnSpc>
                      <a:spcPct val="19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16.5</a:t>
                  </a:r>
                </a:p>
                <a:p>
                  <a:pPr>
                    <a:lnSpc>
                      <a:spcPct val="229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16.5</a:t>
                  </a:r>
                </a:p>
                <a:p>
                  <a:pPr>
                    <a:lnSpc>
                      <a:spcPct val="30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16.5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16.5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16.5</a:t>
                  </a:r>
                </a:p>
                <a:p>
                  <a:pPr>
                    <a:lnSpc>
                      <a:spcPct val="25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16.5</a:t>
                  </a:r>
                </a:p>
                <a:p>
                  <a:pPr>
                    <a:lnSpc>
                      <a:spcPct val="30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16.5</a:t>
                  </a:r>
                </a:p>
                <a:p>
                  <a:pPr>
                    <a:lnSpc>
                      <a:spcPct val="29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17.5</a:t>
                  </a:r>
                </a:p>
                <a:p>
                  <a:pPr>
                    <a:lnSpc>
                      <a:spcPct val="30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17.5</a:t>
                  </a:r>
                </a:p>
                <a:p>
                  <a:pPr>
                    <a:lnSpc>
                      <a:spcPct val="25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18</a:t>
                  </a:r>
                </a:p>
                <a:p>
                  <a:pPr>
                    <a:lnSpc>
                      <a:spcPct val="30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17.5</a:t>
                  </a:r>
                </a:p>
                <a:p>
                  <a:pPr>
                    <a:lnSpc>
                      <a:spcPct val="28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18</a:t>
                  </a:r>
                </a:p>
                <a:p>
                  <a:pPr>
                    <a:lnSpc>
                      <a:spcPct val="30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17.5</a:t>
                  </a:r>
                </a:p>
                <a:p>
                  <a:pPr>
                    <a:lnSpc>
                      <a:spcPct val="28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17.5</a:t>
                  </a:r>
                </a:p>
                <a:p>
                  <a:pPr>
                    <a:lnSpc>
                      <a:spcPct val="28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18</a:t>
                  </a:r>
                </a:p>
                <a:p>
                  <a:pPr>
                    <a:lnSpc>
                      <a:spcPct val="280000"/>
                    </a:lnSpc>
                  </a:pPr>
                  <a:r>
                    <a:rPr lang="en-US" sz="825" b="1" dirty="0">
                      <a:latin typeface="Comic Sans MS" pitchFamily="66" charset="0"/>
                    </a:rPr>
                    <a:t>17.5</a:t>
                  </a:r>
                </a:p>
              </p:txBody>
            </p:sp>
          </p:grpSp>
        </p:grpSp>
      </p:grpSp>
      <p:sp>
        <p:nvSpPr>
          <p:cNvPr id="31" name="TextBox 30"/>
          <p:cNvSpPr txBox="1"/>
          <p:nvPr/>
        </p:nvSpPr>
        <p:spPr>
          <a:xfrm>
            <a:off x="-1943100" y="1371600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B050"/>
                </a:solidFill>
              </a:rPr>
              <a:t>*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9" b="16189"/>
          <a:stretch/>
        </p:blipFill>
        <p:spPr>
          <a:xfrm>
            <a:off x="5493068" y="4114801"/>
            <a:ext cx="1225902" cy="707408"/>
          </a:xfrm>
          <a:prstGeom prst="round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610100" y="2857500"/>
            <a:ext cx="3314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Comic Sans MS" pitchFamily="66" charset="0"/>
              </a:rPr>
              <a:t>STARTER FROM KITCHEN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752850" y="3414501"/>
            <a:ext cx="1657350" cy="3090846"/>
            <a:chOff x="304800" y="4400267"/>
            <a:chExt cx="2209800" cy="4121128"/>
          </a:xfrm>
        </p:grpSpPr>
        <p:sp>
          <p:nvSpPr>
            <p:cNvPr id="36" name="TextBox 35"/>
            <p:cNvSpPr txBox="1"/>
            <p:nvPr/>
          </p:nvSpPr>
          <p:spPr>
            <a:xfrm>
              <a:off x="304800" y="4400267"/>
              <a:ext cx="2209800" cy="4121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900" b="1" dirty="0" err="1">
                  <a:latin typeface="Comic Sans MS" pitchFamily="66" charset="0"/>
                  <a:cs typeface="CordiaUPC" pitchFamily="34" charset="-34"/>
                </a:rPr>
                <a:t>Edamame</a:t>
              </a:r>
              <a:endParaRPr lang="en-US" sz="900" b="1" dirty="0">
                <a:latin typeface="Comic Sans MS" pitchFamily="66" charset="0"/>
                <a:cs typeface="CordiaUPC" pitchFamily="34" charset="-34"/>
              </a:endParaRPr>
            </a:p>
            <a:p>
              <a:r>
                <a:rPr lang="en-US" sz="750" dirty="0">
                  <a:latin typeface="Papyrus" pitchFamily="66" charset="0"/>
                  <a:cs typeface="CordiaUPC" pitchFamily="34" charset="-34"/>
                </a:rPr>
                <a:t>Steamed soybean</a:t>
              </a:r>
            </a:p>
            <a:p>
              <a:pPr>
                <a:lnSpc>
                  <a:spcPct val="150000"/>
                </a:lnSpc>
              </a:pPr>
              <a:r>
                <a:rPr lang="en-US" sz="900" b="1" dirty="0">
                  <a:latin typeface="Comic Sans MS" pitchFamily="66" charset="0"/>
                </a:rPr>
                <a:t>Beef </a:t>
              </a:r>
              <a:r>
                <a:rPr lang="en-US" sz="900" b="1" dirty="0" err="1">
                  <a:latin typeface="Comic Sans MS" pitchFamily="66" charset="0"/>
                </a:rPr>
                <a:t>Negimaki</a:t>
              </a:r>
              <a:r>
                <a:rPr lang="en-US" sz="900" b="1" dirty="0">
                  <a:latin typeface="Comic Sans MS" pitchFamily="66" charset="0"/>
                </a:rPr>
                <a:t>  </a:t>
              </a:r>
            </a:p>
            <a:p>
              <a:r>
                <a:rPr lang="en-US" sz="750" dirty="0">
                  <a:latin typeface="Papyrus" pitchFamily="66" charset="0"/>
                  <a:cs typeface="CordiaUPC" pitchFamily="34" charset="-34"/>
                </a:rPr>
                <a:t>Beef scallion roll, 6 </a:t>
              </a:r>
              <a:r>
                <a:rPr lang="en-US" sz="750" dirty="0" err="1">
                  <a:latin typeface="Papyrus" pitchFamily="66" charset="0"/>
                  <a:cs typeface="CordiaUPC" pitchFamily="34" charset="-34"/>
                </a:rPr>
                <a:t>pcs</a:t>
              </a:r>
              <a:r>
                <a:rPr lang="en-US" sz="750" dirty="0">
                  <a:latin typeface="Papyrus" pitchFamily="66" charset="0"/>
                  <a:cs typeface="CordiaUPC" pitchFamily="34" charset="-34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900" b="1" dirty="0">
                  <a:latin typeface="Comic Sans MS" pitchFamily="66" charset="0"/>
                  <a:cs typeface="Arial" pitchFamily="34" charset="0"/>
                </a:rPr>
                <a:t>Eggplant </a:t>
              </a:r>
              <a:r>
                <a:rPr lang="en-US" sz="900" b="1" dirty="0" err="1">
                  <a:latin typeface="Comic Sans MS" pitchFamily="66" charset="0"/>
                  <a:cs typeface="Arial" pitchFamily="34" charset="0"/>
                </a:rPr>
                <a:t>Miso</a:t>
              </a:r>
              <a:endParaRPr lang="en-US" sz="900" b="1" dirty="0">
                <a:latin typeface="Comic Sans MS" pitchFamily="66" charset="0"/>
                <a:cs typeface="CordiaUPC" pitchFamily="34" charset="-34"/>
              </a:endParaRPr>
            </a:p>
            <a:p>
              <a:r>
                <a:rPr lang="en-US" sz="750" dirty="0">
                  <a:latin typeface="Papyrus" pitchFamily="66" charset="0"/>
                  <a:cs typeface="CordiaUPC" pitchFamily="34" charset="-34"/>
                </a:rPr>
                <a:t>Broiled eggplant marinated </a:t>
              </a:r>
            </a:p>
            <a:p>
              <a:r>
                <a:rPr lang="en-US" sz="750" dirty="0">
                  <a:latin typeface="Papyrus" pitchFamily="66" charset="0"/>
                  <a:cs typeface="CordiaUPC" pitchFamily="34" charset="-34"/>
                </a:rPr>
                <a:t>with miso sauce</a:t>
              </a:r>
              <a:r>
                <a:rPr lang="en-US" sz="900" b="1" dirty="0">
                  <a:latin typeface="Comic Sans MS" pitchFamily="66" charset="0"/>
                  <a:cs typeface="Arial" pitchFamily="34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900" b="1" dirty="0">
                  <a:latin typeface="Comic Sans MS" pitchFamily="66" charset="0"/>
                  <a:cs typeface="Arial" pitchFamily="34" charset="0"/>
                </a:rPr>
                <a:t>Calamari Ring Fried</a:t>
              </a:r>
            </a:p>
            <a:p>
              <a:pPr>
                <a:lnSpc>
                  <a:spcPct val="150000"/>
                </a:lnSpc>
              </a:pPr>
              <a:r>
                <a:rPr lang="en-US" sz="900" b="1" dirty="0" err="1">
                  <a:latin typeface="Comic Sans MS" pitchFamily="66" charset="0"/>
                  <a:cs typeface="Arial" pitchFamily="34" charset="0"/>
                </a:rPr>
                <a:t>Ika</a:t>
              </a:r>
              <a:r>
                <a:rPr lang="en-US" sz="900" b="1" dirty="0">
                  <a:latin typeface="Comic Sans MS" pitchFamily="66" charset="0"/>
                  <a:cs typeface="Arial" pitchFamily="34" charset="0"/>
                </a:rPr>
                <a:t> </a:t>
              </a:r>
              <a:r>
                <a:rPr lang="en-US" sz="900" b="1" dirty="0" err="1">
                  <a:latin typeface="Comic Sans MS" pitchFamily="66" charset="0"/>
                  <a:cs typeface="Arial" pitchFamily="34" charset="0"/>
                </a:rPr>
                <a:t>Shogayaki</a:t>
              </a:r>
              <a:endParaRPr lang="en-US" sz="900" b="1" dirty="0">
                <a:latin typeface="Comic Sans MS" pitchFamily="66" charset="0"/>
                <a:cs typeface="Arial" pitchFamily="34" charset="0"/>
              </a:endParaRPr>
            </a:p>
            <a:p>
              <a:r>
                <a:rPr lang="en-US" sz="900" dirty="0">
                  <a:latin typeface="Papyrus" pitchFamily="66" charset="0"/>
                  <a:cs typeface="Arial" pitchFamily="34" charset="0"/>
                </a:rPr>
                <a:t>Grill squid w.</a:t>
              </a:r>
            </a:p>
            <a:p>
              <a:r>
                <a:rPr lang="en-US" sz="900" dirty="0">
                  <a:latin typeface="Papyrus" pitchFamily="66" charset="0"/>
                  <a:cs typeface="Arial" pitchFamily="34" charset="0"/>
                </a:rPr>
                <a:t>ginger sauce</a:t>
              </a:r>
              <a:endParaRPr lang="en-US" sz="900" b="1" dirty="0">
                <a:latin typeface="Comic Sans MS" pitchFamily="66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900" b="1" dirty="0">
                  <a:latin typeface="Comic Sans MS" pitchFamily="66" charset="0"/>
                  <a:cs typeface="Arial" pitchFamily="34" charset="0"/>
                </a:rPr>
                <a:t>Kaki Fried </a:t>
              </a:r>
            </a:p>
            <a:p>
              <a:r>
                <a:rPr lang="en-US" sz="750" dirty="0">
                  <a:latin typeface="Papyrus" pitchFamily="66" charset="0"/>
                  <a:cs typeface="CordiaUPC" pitchFamily="34" charset="-34"/>
                </a:rPr>
                <a:t>Deep fried oyster  </a:t>
              </a:r>
            </a:p>
            <a:p>
              <a:pPr>
                <a:lnSpc>
                  <a:spcPct val="150000"/>
                </a:lnSpc>
              </a:pPr>
              <a:r>
                <a:rPr lang="en-US" sz="900" b="1" dirty="0">
                  <a:latin typeface="Comic Sans MS" pitchFamily="66" charset="0"/>
                  <a:cs typeface="Arial" pitchFamily="34" charset="0"/>
                </a:rPr>
                <a:t>Age Tofu</a:t>
              </a:r>
              <a:r>
                <a:rPr lang="en-US" sz="750" dirty="0">
                  <a:latin typeface="Papyrus" pitchFamily="66" charset="0"/>
                  <a:cs typeface="Arial" pitchFamily="34" charset="0"/>
                </a:rPr>
                <a:t> </a:t>
              </a:r>
            </a:p>
            <a:p>
              <a:r>
                <a:rPr lang="en-US" sz="750" dirty="0">
                  <a:latin typeface="Papyrus" pitchFamily="66" charset="0"/>
                  <a:cs typeface="CordiaUPC" pitchFamily="34" charset="-34"/>
                </a:rPr>
                <a:t>Fried bean curd</a:t>
              </a:r>
              <a:endParaRPr lang="en-US" sz="900" b="1" dirty="0">
                <a:latin typeface="Comic Sans MS" pitchFamily="66" charset="0"/>
                <a:cs typeface="CordiaUPC" pitchFamily="34" charset="-34"/>
              </a:endParaRPr>
            </a:p>
            <a:p>
              <a:pPr>
                <a:lnSpc>
                  <a:spcPct val="150000"/>
                </a:lnSpc>
              </a:pPr>
              <a:endParaRPr lang="en-US" sz="750" dirty="0">
                <a:latin typeface="Papyrus" pitchFamily="66" charset="0"/>
                <a:cs typeface="CordiaUPC" pitchFamily="34" charset="-34"/>
              </a:endParaRPr>
            </a:p>
            <a:p>
              <a:pPr>
                <a:lnSpc>
                  <a:spcPct val="150000"/>
                </a:lnSpc>
              </a:pPr>
              <a:endParaRPr lang="en-US" sz="900" b="1" dirty="0">
                <a:latin typeface="Comic Sans MS" pitchFamily="66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825" dirty="0"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16431" y="4495800"/>
              <a:ext cx="533400" cy="3994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en-US" sz="900" b="1" dirty="0">
                  <a:latin typeface="Comic Sans MS" pitchFamily="66" charset="0"/>
                </a:rPr>
                <a:t>6.5</a:t>
              </a:r>
            </a:p>
            <a:p>
              <a:pPr algn="r"/>
              <a:endParaRPr lang="en-US" sz="750" dirty="0">
                <a:latin typeface="Papyrus" pitchFamily="66" charset="0"/>
              </a:endParaRPr>
            </a:p>
            <a:p>
              <a:pPr algn="r">
                <a:lnSpc>
                  <a:spcPts val="1800"/>
                </a:lnSpc>
              </a:pPr>
              <a:r>
                <a:rPr lang="en-US" sz="900" b="1" dirty="0">
                  <a:latin typeface="Comic Sans MS" pitchFamily="66" charset="0"/>
                </a:rPr>
                <a:t>12</a:t>
              </a:r>
            </a:p>
            <a:p>
              <a:pPr algn="r"/>
              <a:endParaRPr lang="en-US" sz="750" dirty="0">
                <a:latin typeface="Papyrus" pitchFamily="66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sz="900" b="1" dirty="0">
                  <a:latin typeface="Comic Sans MS" pitchFamily="66" charset="0"/>
                </a:rPr>
                <a:t>11</a:t>
              </a:r>
            </a:p>
            <a:p>
              <a:pPr algn="r">
                <a:lnSpc>
                  <a:spcPct val="150000"/>
                </a:lnSpc>
              </a:pPr>
              <a:endParaRPr lang="en-US" sz="900" b="1" dirty="0">
                <a:latin typeface="Comic Sans MS" pitchFamily="66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sz="900" b="1" dirty="0">
                  <a:latin typeface="Comic Sans MS" pitchFamily="66" charset="0"/>
                </a:rPr>
                <a:t>16</a:t>
              </a:r>
            </a:p>
            <a:p>
              <a:pPr algn="r">
                <a:lnSpc>
                  <a:spcPct val="200000"/>
                </a:lnSpc>
              </a:pPr>
              <a:r>
                <a:rPr lang="en-US" sz="900" b="1" dirty="0">
                  <a:latin typeface="Comic Sans MS" pitchFamily="66" charset="0"/>
                </a:rPr>
                <a:t>17</a:t>
              </a:r>
            </a:p>
            <a:p>
              <a:pPr algn="r">
                <a:lnSpc>
                  <a:spcPct val="200000"/>
                </a:lnSpc>
              </a:pPr>
              <a:endParaRPr lang="en-US" sz="900" b="1" dirty="0">
                <a:latin typeface="Comic Sans MS" pitchFamily="66" charset="0"/>
              </a:endParaRPr>
            </a:p>
            <a:p>
              <a:pPr algn="r"/>
              <a:r>
                <a:rPr lang="en-US" sz="900" b="1" dirty="0">
                  <a:latin typeface="Comic Sans MS" pitchFamily="66" charset="0"/>
                </a:rPr>
                <a:t>9</a:t>
              </a:r>
            </a:p>
            <a:p>
              <a:pPr algn="r"/>
              <a:endParaRPr lang="en-US" sz="900" b="1" dirty="0">
                <a:latin typeface="Comic Sans MS" pitchFamily="66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sz="900" b="1" dirty="0">
                  <a:latin typeface="Comic Sans MS" pitchFamily="66" charset="0"/>
                </a:rPr>
                <a:t>6.5</a:t>
              </a:r>
            </a:p>
            <a:p>
              <a:pPr algn="r">
                <a:lnSpc>
                  <a:spcPct val="150000"/>
                </a:lnSpc>
              </a:pPr>
              <a:endParaRPr lang="en-US" sz="900" b="1" dirty="0">
                <a:latin typeface="Comic Sans MS" pitchFamily="66" charset="0"/>
              </a:endParaRPr>
            </a:p>
            <a:p>
              <a:pPr algn="r"/>
              <a:endParaRPr lang="en-US" sz="900" b="1" dirty="0">
                <a:latin typeface="Comic Sans MS" pitchFamily="66" charset="0"/>
              </a:endParaRPr>
            </a:p>
            <a:p>
              <a:pPr algn="r">
                <a:lnSpc>
                  <a:spcPts val="1425"/>
                </a:lnSpc>
              </a:pPr>
              <a:endParaRPr lang="en-US" sz="900" b="1" dirty="0">
                <a:latin typeface="Comic Sans MS" pitchFamily="66" charset="0"/>
              </a:endParaRPr>
            </a:p>
            <a:p>
              <a:pPr algn="r"/>
              <a:endParaRPr lang="en-US" sz="900" b="1" dirty="0">
                <a:latin typeface="Comic Sans MS" pitchFamily="66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010400" y="1885950"/>
            <a:ext cx="1371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Comic Sans MS" pitchFamily="66" charset="0"/>
              </a:rPr>
              <a:t>B.B.Q </a:t>
            </a:r>
            <a:r>
              <a:rPr lang="en-US" sz="750" dirty="0">
                <a:latin typeface="Comic Sans MS" pitchFamily="66" charset="0"/>
              </a:rPr>
              <a:t>2 skewers</a:t>
            </a:r>
            <a:endParaRPr lang="en-US" sz="1500" b="1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52283" y="2535661"/>
            <a:ext cx="13144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omic Sans MS" pitchFamily="66" charset="0"/>
              </a:rPr>
              <a:t>2 Skewers per Order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078200" y="2708858"/>
            <a:ext cx="457200" cy="744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b="1" dirty="0">
                <a:latin typeface="Comic Sans MS" pitchFamily="66" charset="0"/>
              </a:rPr>
              <a:t>6</a:t>
            </a:r>
          </a:p>
          <a:p>
            <a:pPr algn="r">
              <a:lnSpc>
                <a:spcPct val="120000"/>
              </a:lnSpc>
            </a:pPr>
            <a:r>
              <a:rPr lang="en-US" sz="900" b="1" dirty="0">
                <a:latin typeface="Comic Sans MS" pitchFamily="66" charset="0"/>
              </a:rPr>
              <a:t>7</a:t>
            </a:r>
          </a:p>
          <a:p>
            <a:pPr algn="r">
              <a:lnSpc>
                <a:spcPct val="120000"/>
              </a:lnSpc>
            </a:pPr>
            <a:r>
              <a:rPr lang="en-US" sz="900" b="1" dirty="0">
                <a:latin typeface="Comic Sans MS" pitchFamily="66" charset="0"/>
              </a:rPr>
              <a:t>8</a:t>
            </a:r>
          </a:p>
          <a:p>
            <a:pPr algn="r">
              <a:lnSpc>
                <a:spcPct val="120000"/>
              </a:lnSpc>
            </a:pPr>
            <a:r>
              <a:rPr lang="en-US" sz="900" b="1" dirty="0">
                <a:latin typeface="Comic Sans MS" pitchFamily="66" charset="0"/>
              </a:rPr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96100" y="3257550"/>
            <a:ext cx="2057400" cy="3289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dirty="0">
                <a:latin typeface="Papyrus" pitchFamily="66" charset="0"/>
                <a:cs typeface="CordiaUPC" pitchFamily="34" charset="-34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900" b="1" dirty="0" err="1">
                <a:latin typeface="Comic Sans MS" pitchFamily="66" charset="0"/>
                <a:cs typeface="Arial" pitchFamily="34" charset="0"/>
              </a:rPr>
              <a:t>Gyoza</a:t>
            </a:r>
            <a:r>
              <a:rPr lang="en-US" sz="900" b="1" dirty="0">
                <a:latin typeface="Comic Sans MS" pitchFamily="66" charset="0"/>
                <a:cs typeface="Arial" pitchFamily="34" charset="0"/>
              </a:rPr>
              <a:t> </a:t>
            </a:r>
          </a:p>
          <a:p>
            <a:r>
              <a:rPr lang="en-US" sz="750" dirty="0">
                <a:latin typeface="Papyrus" pitchFamily="66" charset="0"/>
                <a:cs typeface="CordiaUPC" pitchFamily="34" charset="-34"/>
              </a:rPr>
              <a:t>Pan fried pork dumpling, 6pcs.</a:t>
            </a:r>
          </a:p>
          <a:p>
            <a:pPr>
              <a:lnSpc>
                <a:spcPct val="150000"/>
              </a:lnSpc>
            </a:pPr>
            <a:r>
              <a:rPr lang="en-US" sz="900" b="1" dirty="0">
                <a:latin typeface="Comic Sans MS" pitchFamily="66" charset="0"/>
                <a:cs typeface="Arial" pitchFamily="34" charset="0"/>
              </a:rPr>
              <a:t>Vegetable </a:t>
            </a:r>
            <a:r>
              <a:rPr lang="en-US" sz="900" b="1" dirty="0" err="1">
                <a:latin typeface="Comic Sans MS" pitchFamily="66" charset="0"/>
                <a:cs typeface="Arial" pitchFamily="34" charset="0"/>
              </a:rPr>
              <a:t>Gyoza</a:t>
            </a:r>
            <a:r>
              <a:rPr lang="en-US" sz="900" b="1" dirty="0">
                <a:latin typeface="Comic Sans MS" pitchFamily="66" charset="0"/>
                <a:cs typeface="Arial" pitchFamily="34" charset="0"/>
              </a:rPr>
              <a:t> </a:t>
            </a:r>
          </a:p>
          <a:p>
            <a:r>
              <a:rPr lang="en-US" sz="750" dirty="0">
                <a:latin typeface="Papyrus" pitchFamily="66" charset="0"/>
                <a:cs typeface="CordiaUPC" pitchFamily="34" charset="-34"/>
              </a:rPr>
              <a:t>Pan fried veg. dumpling</a:t>
            </a:r>
          </a:p>
          <a:p>
            <a:pPr>
              <a:lnSpc>
                <a:spcPct val="150000"/>
              </a:lnSpc>
            </a:pPr>
            <a:r>
              <a:rPr lang="en-US" sz="900" b="1" dirty="0">
                <a:latin typeface="Comic Sans MS" pitchFamily="66" charset="0"/>
                <a:cs typeface="Arial" pitchFamily="34" charset="0"/>
              </a:rPr>
              <a:t>Shrimp </a:t>
            </a:r>
            <a:r>
              <a:rPr lang="en-US" sz="900" b="1" dirty="0" err="1">
                <a:latin typeface="Comic Sans MS" pitchFamily="66" charset="0"/>
                <a:cs typeface="Arial" pitchFamily="34" charset="0"/>
              </a:rPr>
              <a:t>Shumai</a:t>
            </a:r>
            <a:r>
              <a:rPr lang="en-US" sz="900" b="1" dirty="0">
                <a:latin typeface="Comic Sans MS" pitchFamily="66" charset="0"/>
                <a:cs typeface="Arial" pitchFamily="34" charset="0"/>
              </a:rPr>
              <a:t> </a:t>
            </a:r>
          </a:p>
          <a:p>
            <a:r>
              <a:rPr lang="en-US" sz="750" dirty="0">
                <a:latin typeface="Papyrus" pitchFamily="66" charset="0"/>
                <a:cs typeface="CordiaUPC" pitchFamily="34" charset="-34"/>
              </a:rPr>
              <a:t>Steamed shrimp dumpling  </a:t>
            </a:r>
          </a:p>
          <a:p>
            <a:pPr>
              <a:lnSpc>
                <a:spcPct val="150000"/>
              </a:lnSpc>
            </a:pPr>
            <a:r>
              <a:rPr lang="en-US" sz="900" b="1" dirty="0">
                <a:latin typeface="Comic Sans MS" pitchFamily="66" charset="0"/>
                <a:cs typeface="Arial" pitchFamily="34" charset="0"/>
              </a:rPr>
              <a:t>Wasabi </a:t>
            </a:r>
            <a:r>
              <a:rPr lang="en-US" sz="900" b="1" dirty="0" err="1">
                <a:latin typeface="Comic Sans MS" pitchFamily="66" charset="0"/>
                <a:cs typeface="Arial" pitchFamily="34" charset="0"/>
              </a:rPr>
              <a:t>Shumai</a:t>
            </a:r>
            <a:r>
              <a:rPr lang="en-US" sz="900" b="1" dirty="0">
                <a:latin typeface="Comic Sans MS" pitchFamily="66" charset="0"/>
                <a:cs typeface="Arial" pitchFamily="34" charset="0"/>
              </a:rPr>
              <a:t>  </a:t>
            </a:r>
            <a:endParaRPr lang="en-US" sz="900" b="1" dirty="0">
              <a:latin typeface="Comic Sans MS" pitchFamily="66" charset="0"/>
              <a:cs typeface="CordiaUPC" pitchFamily="34" charset="-34"/>
            </a:endParaRPr>
          </a:p>
          <a:p>
            <a:r>
              <a:rPr lang="en-US" sz="750" dirty="0">
                <a:latin typeface="Papyrus" pitchFamily="66" charset="0"/>
                <a:cs typeface="CordiaUPC" pitchFamily="34" charset="-34"/>
              </a:rPr>
              <a:t>Pork dumpling w. </a:t>
            </a:r>
          </a:p>
          <a:p>
            <a:r>
              <a:rPr lang="en-US" sz="750" dirty="0">
                <a:latin typeface="Papyrus" pitchFamily="66" charset="0"/>
                <a:cs typeface="CordiaUPC" pitchFamily="34" charset="-34"/>
              </a:rPr>
              <a:t>wasabi flavor. (steamed )</a:t>
            </a:r>
          </a:p>
          <a:p>
            <a:pPr>
              <a:lnSpc>
                <a:spcPct val="150000"/>
              </a:lnSpc>
            </a:pPr>
            <a:r>
              <a:rPr lang="en-US" sz="900" b="1" dirty="0">
                <a:latin typeface="Comic Sans MS" pitchFamily="66" charset="0"/>
                <a:cs typeface="Arial" pitchFamily="34" charset="0"/>
              </a:rPr>
              <a:t>Spring Roll </a:t>
            </a:r>
          </a:p>
          <a:p>
            <a:r>
              <a:rPr lang="en-US" sz="750" dirty="0">
                <a:latin typeface="Papyrus" pitchFamily="66" charset="0"/>
                <a:cs typeface="CordiaUPC" pitchFamily="34" charset="-34"/>
              </a:rPr>
              <a:t>Shrimp or  vegetable  </a:t>
            </a:r>
            <a:endParaRPr lang="en-US" sz="750" dirty="0">
              <a:latin typeface="Papyru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900" b="1" dirty="0">
                <a:latin typeface="Comic Sans MS" pitchFamily="66" charset="0"/>
                <a:cs typeface="Arial" pitchFamily="34" charset="0"/>
              </a:rPr>
              <a:t>Chicken &amp; Vegetable</a:t>
            </a:r>
          </a:p>
          <a:p>
            <a:pPr>
              <a:lnSpc>
                <a:spcPct val="70000"/>
              </a:lnSpc>
            </a:pPr>
            <a:r>
              <a:rPr lang="en-US" sz="900" b="1" dirty="0">
                <a:latin typeface="Comic Sans MS" pitchFamily="66" charset="0"/>
                <a:cs typeface="Arial" pitchFamily="34" charset="0"/>
              </a:rPr>
              <a:t>Tempura APP </a:t>
            </a:r>
          </a:p>
          <a:p>
            <a:pPr>
              <a:lnSpc>
                <a:spcPct val="150000"/>
              </a:lnSpc>
            </a:pPr>
            <a:r>
              <a:rPr lang="en-US" sz="900" b="1" dirty="0">
                <a:latin typeface="Comic Sans MS" pitchFamily="66" charset="0"/>
                <a:cs typeface="Arial" pitchFamily="34" charset="0"/>
              </a:rPr>
              <a:t>Shrimp &amp; Vegetable</a:t>
            </a:r>
          </a:p>
          <a:p>
            <a:pPr>
              <a:lnSpc>
                <a:spcPct val="70000"/>
              </a:lnSpc>
            </a:pPr>
            <a:r>
              <a:rPr lang="en-US" sz="900" b="1" dirty="0">
                <a:latin typeface="Comic Sans MS" pitchFamily="66" charset="0"/>
                <a:cs typeface="Arial" pitchFamily="34" charset="0"/>
              </a:rPr>
              <a:t>Tempura APP </a:t>
            </a:r>
          </a:p>
          <a:p>
            <a:pPr>
              <a:lnSpc>
                <a:spcPct val="150000"/>
              </a:lnSpc>
            </a:pPr>
            <a:r>
              <a:rPr lang="en-US" sz="900" b="1" dirty="0">
                <a:latin typeface="Comic Sans MS" pitchFamily="66" charset="0"/>
                <a:cs typeface="Arial" pitchFamily="34" charset="0"/>
              </a:rPr>
              <a:t>Vegetable Tempura  APP</a:t>
            </a:r>
          </a:p>
          <a:p>
            <a:pPr>
              <a:lnSpc>
                <a:spcPct val="150000"/>
              </a:lnSpc>
            </a:pPr>
            <a:r>
              <a:rPr lang="en-US" sz="900" b="1" dirty="0">
                <a:latin typeface="Comic Sans MS" pitchFamily="66" charset="0"/>
                <a:cs typeface="Arial" pitchFamily="34" charset="0"/>
              </a:rPr>
              <a:t>Tempura Soft Shell Crab</a:t>
            </a:r>
          </a:p>
          <a:p>
            <a:pPr>
              <a:lnSpc>
                <a:spcPct val="70000"/>
              </a:lnSpc>
            </a:pPr>
            <a:r>
              <a:rPr lang="en-US" sz="900" b="1" dirty="0">
                <a:latin typeface="Comic Sans MS" pitchFamily="66" charset="0"/>
                <a:cs typeface="Arial" pitchFamily="34" charset="0"/>
              </a:rPr>
              <a:t>&amp; vegetable </a:t>
            </a:r>
          </a:p>
          <a:p>
            <a:pPr>
              <a:lnSpc>
                <a:spcPct val="150000"/>
              </a:lnSpc>
            </a:pPr>
            <a:endParaRPr lang="en-US" sz="825" dirty="0"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39100" y="3486150"/>
            <a:ext cx="62865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825"/>
              </a:lnSpc>
            </a:pPr>
            <a:r>
              <a:rPr lang="en-US" sz="900" b="1" dirty="0">
                <a:latin typeface="Comic Sans MS" pitchFamily="66" charset="0"/>
              </a:rPr>
              <a:t>8.5</a:t>
            </a:r>
          </a:p>
          <a:p>
            <a:pPr algn="r">
              <a:lnSpc>
                <a:spcPts val="1200"/>
              </a:lnSpc>
            </a:pPr>
            <a:endParaRPr lang="en-US" sz="750" dirty="0">
              <a:latin typeface="Papyrus" pitchFamily="66" charset="0"/>
            </a:endParaRPr>
          </a:p>
          <a:p>
            <a:pPr algn="r">
              <a:lnSpc>
                <a:spcPts val="1500"/>
              </a:lnSpc>
            </a:pPr>
            <a:r>
              <a:rPr lang="en-US" sz="900" b="1" dirty="0">
                <a:latin typeface="Comic Sans MS" pitchFamily="66" charset="0"/>
              </a:rPr>
              <a:t>7</a:t>
            </a:r>
          </a:p>
          <a:p>
            <a:pPr algn="r">
              <a:lnSpc>
                <a:spcPts val="1200"/>
              </a:lnSpc>
            </a:pPr>
            <a:endParaRPr lang="en-US" sz="750" dirty="0">
              <a:latin typeface="Papyrus" pitchFamily="66" charset="0"/>
            </a:endParaRPr>
          </a:p>
          <a:p>
            <a:pPr algn="r">
              <a:lnSpc>
                <a:spcPts val="1500"/>
              </a:lnSpc>
            </a:pPr>
            <a:r>
              <a:rPr lang="en-US" sz="900" b="1" dirty="0">
                <a:latin typeface="Comic Sans MS" pitchFamily="66" charset="0"/>
              </a:rPr>
              <a:t>7</a:t>
            </a:r>
          </a:p>
          <a:p>
            <a:pPr algn="r">
              <a:lnSpc>
                <a:spcPts val="1200"/>
              </a:lnSpc>
            </a:pPr>
            <a:endParaRPr lang="en-US" sz="750" dirty="0">
              <a:latin typeface="Papyrus" pitchFamily="66" charset="0"/>
            </a:endParaRPr>
          </a:p>
          <a:p>
            <a:pPr algn="r">
              <a:lnSpc>
                <a:spcPts val="1275"/>
              </a:lnSpc>
            </a:pPr>
            <a:r>
              <a:rPr lang="en-US" sz="900" b="1" dirty="0">
                <a:latin typeface="Comic Sans MS" pitchFamily="66" charset="0"/>
              </a:rPr>
              <a:t>7</a:t>
            </a:r>
          </a:p>
          <a:p>
            <a:pPr algn="r">
              <a:lnSpc>
                <a:spcPct val="350000"/>
              </a:lnSpc>
            </a:pPr>
            <a:r>
              <a:rPr lang="en-US" sz="900" b="1" dirty="0">
                <a:latin typeface="Comic Sans MS" pitchFamily="66" charset="0"/>
              </a:rPr>
              <a:t>6.5</a:t>
            </a:r>
          </a:p>
          <a:p>
            <a:pPr algn="r">
              <a:lnSpc>
                <a:spcPct val="200000"/>
              </a:lnSpc>
            </a:pPr>
            <a:r>
              <a:rPr lang="en-US" sz="900" b="1" dirty="0">
                <a:latin typeface="Comic Sans MS" pitchFamily="66" charset="0"/>
              </a:rPr>
              <a:t>11</a:t>
            </a:r>
          </a:p>
          <a:p>
            <a:pPr algn="r"/>
            <a:endParaRPr lang="en-US" sz="900" b="1" dirty="0">
              <a:latin typeface="Comic Sans MS" pitchFamily="66" charset="0"/>
            </a:endParaRPr>
          </a:p>
          <a:p>
            <a:pPr algn="r"/>
            <a:r>
              <a:rPr lang="en-US" sz="900" b="1" dirty="0">
                <a:latin typeface="Comic Sans MS" pitchFamily="66" charset="0"/>
              </a:rPr>
              <a:t>12</a:t>
            </a:r>
          </a:p>
          <a:p>
            <a:pPr algn="r"/>
            <a:endParaRPr lang="en-US" sz="900" b="1" dirty="0">
              <a:latin typeface="Comic Sans MS" pitchFamily="66" charset="0"/>
            </a:endParaRPr>
          </a:p>
          <a:p>
            <a:pPr algn="r"/>
            <a:r>
              <a:rPr lang="en-US" sz="900" b="1" dirty="0">
                <a:latin typeface="Comic Sans MS" pitchFamily="66" charset="0"/>
              </a:rPr>
              <a:t>9</a:t>
            </a:r>
          </a:p>
          <a:p>
            <a:pPr algn="r"/>
            <a:endParaRPr lang="en-US" sz="900" b="1" dirty="0">
              <a:latin typeface="Comic Sans MS" pitchFamily="66" charset="0"/>
            </a:endParaRPr>
          </a:p>
          <a:p>
            <a:pPr algn="r"/>
            <a:r>
              <a:rPr lang="en-US" sz="900" b="1" dirty="0">
                <a:latin typeface="Comic Sans MS" pitchFamily="66" charset="0"/>
              </a:rPr>
              <a:t>12</a:t>
            </a:r>
          </a:p>
          <a:p>
            <a:pPr algn="r"/>
            <a:endParaRPr lang="en-US" sz="900" b="1" dirty="0">
              <a:latin typeface="Comic Sans MS" pitchFamily="66" charset="0"/>
            </a:endParaRPr>
          </a:p>
          <a:p>
            <a:pPr algn="r"/>
            <a:endParaRPr lang="en-US" sz="900" b="1" dirty="0">
              <a:latin typeface="Comic Sans MS" pitchFamily="66" charset="0"/>
            </a:endParaRPr>
          </a:p>
          <a:p>
            <a:pPr algn="r"/>
            <a:endParaRPr lang="en-US" sz="900" b="1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24909" r="14898" b="18563"/>
          <a:stretch/>
        </p:blipFill>
        <p:spPr>
          <a:xfrm>
            <a:off x="5470208" y="3200401"/>
            <a:ext cx="1248762" cy="720599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3916" r="-1107" b="24326"/>
          <a:stretch/>
        </p:blipFill>
        <p:spPr>
          <a:xfrm>
            <a:off x="-2514600" y="4488616"/>
            <a:ext cx="1248762" cy="720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r="18056" b="11706"/>
          <a:stretch/>
        </p:blipFill>
        <p:spPr>
          <a:xfrm>
            <a:off x="13265392" y="2417303"/>
            <a:ext cx="1209751" cy="7193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67351" y="3943351"/>
            <a:ext cx="127631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rgbClr val="FF0000"/>
                </a:solidFill>
                <a:latin typeface="Papyrus" pitchFamily="66" charset="0"/>
              </a:rPr>
              <a:t>IKA SHOGAYAKI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41048" y="4800601"/>
            <a:ext cx="138531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rgbClr val="FF0000"/>
                </a:solidFill>
                <a:latin typeface="Papyrus" pitchFamily="66" charset="0"/>
              </a:rPr>
              <a:t>SHRIMP TEMPURA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06610" y="5715001"/>
            <a:ext cx="159530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rgbClr val="FF0000"/>
                </a:solidFill>
                <a:latin typeface="Papyrus" pitchFamily="66" charset="0"/>
              </a:rPr>
              <a:t>VEGETABLE GYOZA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752850" y="0"/>
            <a:ext cx="5143500" cy="3180666"/>
            <a:chOff x="304800" y="209490"/>
            <a:chExt cx="6858000" cy="4240888"/>
          </a:xfrm>
        </p:grpSpPr>
        <p:sp>
          <p:nvSpPr>
            <p:cNvPr id="21" name="TextBox 20"/>
            <p:cNvSpPr txBox="1"/>
            <p:nvPr/>
          </p:nvSpPr>
          <p:spPr>
            <a:xfrm>
              <a:off x="914400" y="209490"/>
              <a:ext cx="1371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Comic Sans MS" pitchFamily="66" charset="0"/>
                </a:rPr>
                <a:t>SOUP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8200" y="1733490"/>
              <a:ext cx="1828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Comic Sans MS" pitchFamily="66" charset="0"/>
                </a:rPr>
                <a:t>SALAD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4800" y="533401"/>
              <a:ext cx="2286000" cy="1195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b="1" dirty="0" err="1">
                  <a:latin typeface="Comic Sans MS" pitchFamily="66" charset="0"/>
                </a:rPr>
                <a:t>Miso</a:t>
              </a:r>
              <a:r>
                <a:rPr lang="en-US" sz="900" b="1" dirty="0">
                  <a:latin typeface="Comic Sans MS" pitchFamily="66" charset="0"/>
                </a:rPr>
                <a:t> Soup                                  </a:t>
              </a:r>
            </a:p>
            <a:p>
              <a:pPr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Clear Soup               </a:t>
              </a:r>
            </a:p>
            <a:p>
              <a:pPr>
                <a:lnSpc>
                  <a:spcPct val="120000"/>
                </a:lnSpc>
              </a:pPr>
              <a:r>
                <a:rPr lang="en-US" sz="900" b="1" dirty="0" err="1">
                  <a:latin typeface="Comic Sans MS" pitchFamily="66" charset="0"/>
                </a:rPr>
                <a:t>Hamaguri</a:t>
              </a:r>
              <a:r>
                <a:rPr lang="en-US" sz="900" b="1" dirty="0">
                  <a:latin typeface="Comic Sans MS" pitchFamily="66" charset="0"/>
                </a:rPr>
                <a:t> Soup</a:t>
              </a:r>
              <a:endParaRPr lang="en-US" sz="1050" b="1" dirty="0">
                <a:latin typeface="Comic Sans MS" pitchFamily="66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825" dirty="0">
                  <a:latin typeface="Papyrus" pitchFamily="66" charset="0"/>
                  <a:cs typeface="CordiaUPC" pitchFamily="34" charset="-34"/>
                </a:rPr>
                <a:t>Clam Soup</a:t>
              </a:r>
              <a:r>
                <a:rPr lang="en-US" sz="825" dirty="0">
                  <a:latin typeface="Papyrus" pitchFamily="66" charset="0"/>
                  <a:cs typeface="Arial" pitchFamily="34" charset="0"/>
                </a:rPr>
                <a:t>                          </a:t>
              </a:r>
              <a:r>
                <a:rPr lang="en-US" sz="825" b="1" dirty="0">
                  <a:latin typeface="Papyrus" pitchFamily="66" charset="0"/>
                  <a:cs typeface="Arial" pitchFamily="34" charset="0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Seafood Soup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05000" y="533401"/>
              <a:ext cx="533400" cy="1126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3</a:t>
              </a:r>
            </a:p>
            <a:p>
              <a:pPr algn="r"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2.5</a:t>
              </a:r>
            </a:p>
            <a:p>
              <a:pPr algn="r"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7</a:t>
              </a:r>
            </a:p>
            <a:p>
              <a:pPr algn="r"/>
              <a:endParaRPr lang="en-US" sz="750" dirty="0">
                <a:latin typeface="Papyrus" pitchFamily="66" charset="0"/>
              </a:endParaRPr>
            </a:p>
            <a:p>
              <a:pPr algn="r"/>
              <a:r>
                <a:rPr lang="en-US" sz="900" b="1" dirty="0">
                  <a:latin typeface="Comic Sans MS" pitchFamily="66" charset="0"/>
                </a:rPr>
                <a:t>11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04800" y="2114490"/>
              <a:ext cx="2362200" cy="2335888"/>
              <a:chOff x="304800" y="2188392"/>
              <a:chExt cx="2362200" cy="2335888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304800" y="2209800"/>
                <a:ext cx="2362200" cy="2314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900" b="1" dirty="0">
                    <a:latin typeface="Comic Sans MS" pitchFamily="66" charset="0"/>
                  </a:rPr>
                  <a:t>Green Salad                                 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900" b="1" dirty="0">
                    <a:latin typeface="Comic Sans MS" pitchFamily="66" charset="0"/>
                  </a:rPr>
                  <a:t>Seaweed Salad                            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900" b="1" dirty="0">
                    <a:latin typeface="Comic Sans MS" pitchFamily="66" charset="0"/>
                  </a:rPr>
                  <a:t>Avocado Salad                            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900" b="1" dirty="0">
                    <a:latin typeface="Comic Sans MS" pitchFamily="66" charset="0"/>
                  </a:rPr>
                  <a:t>Spicy </a:t>
                </a:r>
                <a:r>
                  <a:rPr lang="en-US" sz="900" b="1" dirty="0" err="1">
                    <a:latin typeface="Comic Sans MS" pitchFamily="66" charset="0"/>
                  </a:rPr>
                  <a:t>Kani</a:t>
                </a:r>
                <a:r>
                  <a:rPr lang="en-US" sz="900" b="1" dirty="0">
                    <a:latin typeface="Comic Sans MS" pitchFamily="66" charset="0"/>
                  </a:rPr>
                  <a:t> Salad</a:t>
                </a:r>
              </a:p>
              <a:p>
                <a:r>
                  <a:rPr lang="en-US" sz="750" dirty="0">
                    <a:latin typeface="Papyrus" pitchFamily="66" charset="0"/>
                    <a:cs typeface="CordiaUPC" pitchFamily="34" charset="-34"/>
                  </a:rPr>
                  <a:t>Crabmeat, cucumber, </a:t>
                </a:r>
              </a:p>
              <a:p>
                <a:r>
                  <a:rPr lang="en-US" sz="750" dirty="0">
                    <a:latin typeface="Papyrus" pitchFamily="66" charset="0"/>
                    <a:cs typeface="CordiaUPC" pitchFamily="34" charset="-34"/>
                  </a:rPr>
                  <a:t>caviar, tempura flake</a:t>
                </a:r>
                <a:r>
                  <a:rPr lang="zh-CN" altLang="en-US" sz="750" dirty="0">
                    <a:latin typeface="Papyrus" pitchFamily="66" charset="0"/>
                    <a:cs typeface="CordiaUPC" pitchFamily="34" charset="-34"/>
                  </a:rPr>
                  <a:t> </a:t>
                </a:r>
                <a:endParaRPr lang="en-US" altLang="zh-CN" sz="750" dirty="0">
                  <a:latin typeface="Papyrus" pitchFamily="66" charset="0"/>
                  <a:cs typeface="CordiaUPC" pitchFamily="34" charset="-34"/>
                </a:endParaRPr>
              </a:p>
              <a:p>
                <a:r>
                  <a:rPr lang="en-US" altLang="zh-CN" sz="750" dirty="0">
                    <a:latin typeface="Papyrus" pitchFamily="66" charset="0"/>
                    <a:cs typeface="CordiaUPC" pitchFamily="34" charset="-34"/>
                  </a:rPr>
                  <a:t>m</a:t>
                </a:r>
                <a:r>
                  <a:rPr lang="en-US" sz="750" dirty="0">
                    <a:latin typeface="Papyrus" pitchFamily="66" charset="0"/>
                    <a:cs typeface="CordiaUPC" pitchFamily="34" charset="-34"/>
                  </a:rPr>
                  <a:t>ixed w. spicy sauce.</a:t>
                </a:r>
                <a:r>
                  <a:rPr lang="en-US" sz="900" b="1" dirty="0">
                    <a:latin typeface="Comic Sans MS" pitchFamily="66" charset="0"/>
                  </a:rPr>
                  <a:t>                          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900" b="1" dirty="0">
                    <a:latin typeface="Comic Sans MS" pitchFamily="66" charset="0"/>
                  </a:rPr>
                  <a:t>Red Snapper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900" b="1" dirty="0">
                    <a:latin typeface="Comic Sans MS" pitchFamily="66" charset="0"/>
                  </a:rPr>
                  <a:t>Tempura Salad</a:t>
                </a:r>
              </a:p>
              <a:p>
                <a:endParaRPr lang="en-US" sz="900" b="1" dirty="0">
                  <a:latin typeface="Comic Sans MS" pitchFamily="66" charset="0"/>
                </a:endParaRPr>
              </a:p>
              <a:p>
                <a:r>
                  <a:rPr lang="en-US" sz="900" b="1" dirty="0">
                    <a:latin typeface="Comic Sans MS" pitchFamily="66" charset="0"/>
                  </a:rPr>
                  <a:t> 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992631" y="2188392"/>
                <a:ext cx="457200" cy="1699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900" b="1" dirty="0">
                    <a:latin typeface="Comic Sans MS" pitchFamily="66" charset="0"/>
                  </a:rPr>
                  <a:t>5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altLang="zh-CN" sz="900" b="1" dirty="0">
                    <a:latin typeface="Comic Sans MS" pitchFamily="66" charset="0"/>
                  </a:rPr>
                  <a:t>7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altLang="zh-CN" sz="900" b="1" dirty="0">
                    <a:latin typeface="Comic Sans MS" pitchFamily="66" charset="0"/>
                  </a:rPr>
                  <a:t>7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altLang="zh-CN" sz="900" b="1" dirty="0">
                    <a:latin typeface="Comic Sans MS" pitchFamily="66" charset="0"/>
                  </a:rPr>
                  <a:t>11</a:t>
                </a:r>
              </a:p>
              <a:p>
                <a:pPr algn="r">
                  <a:lnSpc>
                    <a:spcPct val="120000"/>
                  </a:lnSpc>
                </a:pPr>
                <a:endParaRPr lang="en-US" altLang="zh-CN" sz="900" b="1" dirty="0">
                  <a:latin typeface="Comic Sans MS" pitchFamily="66" charset="0"/>
                </a:endParaRPr>
              </a:p>
              <a:p>
                <a:pPr algn="r">
                  <a:lnSpc>
                    <a:spcPct val="120000"/>
                  </a:lnSpc>
                </a:pPr>
                <a:endParaRPr lang="en-US" altLang="zh-CN" sz="900" b="1" dirty="0">
                  <a:latin typeface="Comic Sans MS" pitchFamily="66" charset="0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en-US" altLang="zh-CN" sz="900" b="1" dirty="0">
                    <a:latin typeface="Comic Sans MS" pitchFamily="66" charset="0"/>
                  </a:rPr>
                  <a:t>15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648200" y="228601"/>
              <a:ext cx="2286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Comic Sans MS" pitchFamily="66" charset="0"/>
                </a:rPr>
                <a:t>BEVERAGES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95800" y="533401"/>
              <a:ext cx="2590800" cy="2100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Soda                                           </a:t>
              </a:r>
            </a:p>
            <a:p>
              <a:pPr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Japanese Soda  </a:t>
              </a:r>
            </a:p>
            <a:p>
              <a:pPr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Juice                       </a:t>
              </a:r>
            </a:p>
            <a:p>
              <a:pPr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Ice Tea </a:t>
              </a:r>
            </a:p>
            <a:p>
              <a:pPr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Ice Green Tea        </a:t>
              </a:r>
            </a:p>
            <a:p>
              <a:pPr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Sparkling Water                                           </a:t>
              </a:r>
            </a:p>
            <a:p>
              <a:pPr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Bottle Water                                </a:t>
              </a:r>
            </a:p>
            <a:p>
              <a:pPr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Hot Green Tea                                           </a:t>
              </a:r>
            </a:p>
            <a:p>
              <a:pPr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Shirley Temple                                                           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95800" y="2971801"/>
              <a:ext cx="2667000" cy="1026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Chicken</a:t>
              </a:r>
            </a:p>
            <a:p>
              <a:pPr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Beef                                                                               </a:t>
              </a:r>
            </a:p>
            <a:p>
              <a:pPr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Shrimp                                        </a:t>
              </a:r>
            </a:p>
            <a:p>
              <a:pPr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Vegetable</a:t>
              </a:r>
              <a:r>
                <a:rPr lang="en-US" sz="1050" b="1" dirty="0">
                  <a:latin typeface="Comic Sans MS" pitchFamily="66" charset="0"/>
                </a:rPr>
                <a:t>                                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96000" y="514290"/>
              <a:ext cx="762000" cy="232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2.5</a:t>
              </a:r>
            </a:p>
            <a:p>
              <a:pPr algn="r"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4</a:t>
              </a:r>
            </a:p>
            <a:p>
              <a:pPr algn="r"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3.5</a:t>
              </a:r>
            </a:p>
            <a:p>
              <a:pPr algn="r"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2.5</a:t>
              </a:r>
            </a:p>
            <a:p>
              <a:pPr algn="r"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3.5</a:t>
              </a:r>
            </a:p>
            <a:p>
              <a:pPr algn="r"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3.5</a:t>
              </a:r>
            </a:p>
            <a:p>
              <a:pPr algn="r"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2</a:t>
              </a:r>
            </a:p>
            <a:p>
              <a:pPr algn="r"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0.5</a:t>
              </a:r>
            </a:p>
            <a:p>
              <a:pPr algn="r">
                <a:lnSpc>
                  <a:spcPct val="120000"/>
                </a:lnSpc>
              </a:pPr>
              <a:r>
                <a:rPr lang="en-US" sz="900" b="1" dirty="0">
                  <a:latin typeface="Comic Sans MS" pitchFamily="66" charset="0"/>
                </a:rPr>
                <a:t>3.5</a:t>
              </a:r>
            </a:p>
            <a:p>
              <a:pPr algn="r">
                <a:lnSpc>
                  <a:spcPct val="120000"/>
                </a:lnSpc>
              </a:pPr>
              <a:endParaRPr lang="en-US" sz="900" b="1" dirty="0">
                <a:latin typeface="Comic Sans MS" pitchFamily="66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7" t="23600" r="13808" b="20600"/>
            <a:stretch/>
          </p:blipFill>
          <p:spPr>
            <a:xfrm>
              <a:off x="2590800" y="277018"/>
              <a:ext cx="1668826" cy="970005"/>
            </a:xfrm>
            <a:prstGeom prst="round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30" t="23350" b="18637"/>
            <a:stretch/>
          </p:blipFill>
          <p:spPr>
            <a:xfrm>
              <a:off x="2567940" y="2667000"/>
              <a:ext cx="1691686" cy="976188"/>
            </a:xfrm>
            <a:prstGeom prst="round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80" b="19949"/>
            <a:stretch/>
          </p:blipFill>
          <p:spPr>
            <a:xfrm>
              <a:off x="2590800" y="1447800"/>
              <a:ext cx="1668826" cy="970005"/>
            </a:xfrm>
            <a:prstGeom prst="round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667000" y="1219201"/>
              <a:ext cx="169533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25" dirty="0">
                  <a:solidFill>
                    <a:srgbClr val="FF0000"/>
                  </a:solidFill>
                  <a:latin typeface="Papyrus" pitchFamily="66" charset="0"/>
                </a:rPr>
                <a:t>BEEF NEGIMAKI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90800" y="2405390"/>
              <a:ext cx="168251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25" dirty="0">
                  <a:solidFill>
                    <a:srgbClr val="FF0000"/>
                  </a:solidFill>
                  <a:latin typeface="Papyrus" pitchFamily="66" charset="0"/>
                </a:rPr>
                <a:t>SHRIMP SHUMAI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3657601"/>
              <a:ext cx="91520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25" dirty="0">
                  <a:solidFill>
                    <a:srgbClr val="FF0000"/>
                  </a:solidFill>
                  <a:latin typeface="Papyrus" pitchFamily="66" charset="0"/>
                </a:rPr>
                <a:t>GYOZA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43600" y="2971801"/>
              <a:ext cx="914400" cy="1015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dirty="0">
                  <a:latin typeface="Comic Sans MS" pitchFamily="66" charset="0"/>
                </a:rPr>
                <a:t>10</a:t>
              </a:r>
            </a:p>
            <a:p>
              <a:pPr algn="r"/>
              <a:r>
                <a:rPr lang="en-US" sz="900" b="1" dirty="0">
                  <a:latin typeface="Comic Sans MS" pitchFamily="66" charset="0"/>
                </a:rPr>
                <a:t>11</a:t>
              </a:r>
            </a:p>
            <a:p>
              <a:pPr algn="r">
                <a:lnSpc>
                  <a:spcPct val="150000"/>
                </a:lnSpc>
              </a:pPr>
              <a:r>
                <a:rPr lang="en-US" sz="900" b="1" dirty="0">
                  <a:latin typeface="Comic Sans MS" pitchFamily="66" charset="0"/>
                </a:rPr>
                <a:t>11</a:t>
              </a:r>
            </a:p>
            <a:p>
              <a:pPr algn="r">
                <a:lnSpc>
                  <a:spcPct val="150000"/>
                </a:lnSpc>
              </a:pPr>
              <a:r>
                <a:rPr lang="en-US" sz="900" b="1" dirty="0">
                  <a:latin typeface="Comic Sans MS" pitchFamily="66" charset="0"/>
                </a:rPr>
                <a:t>6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t="8874" r="16158" b="21371"/>
          <a:stretch/>
        </p:blipFill>
        <p:spPr>
          <a:xfrm>
            <a:off x="5493068" y="4996807"/>
            <a:ext cx="1225902" cy="718193"/>
          </a:xfrm>
          <a:prstGeom prst="roundRect">
            <a:avLst/>
          </a:prstGeom>
        </p:spPr>
      </p:pic>
      <p:pic>
        <p:nvPicPr>
          <p:cNvPr id="38" name="Picture 37" descr="20140403_142038.jpg"/>
          <p:cNvPicPr>
            <a:picLocks noChangeAspect="1"/>
          </p:cNvPicPr>
          <p:nvPr/>
        </p:nvPicPr>
        <p:blipFill>
          <a:blip r:embed="rId10" cstate="print"/>
          <a:srcRect l="11006" r="10048"/>
          <a:stretch>
            <a:fillRect/>
          </a:stretch>
        </p:blipFill>
        <p:spPr>
          <a:xfrm>
            <a:off x="5524500" y="5886450"/>
            <a:ext cx="1257300" cy="703847"/>
          </a:xfrm>
          <a:prstGeom prst="round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752850" y="6057900"/>
            <a:ext cx="1428750" cy="389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omic Sans MS" pitchFamily="66" charset="0"/>
              </a:rPr>
              <a:t>Rock Shrimp</a:t>
            </a:r>
          </a:p>
          <a:p>
            <a:pPr>
              <a:lnSpc>
                <a:spcPct val="150000"/>
              </a:lnSpc>
            </a:pPr>
            <a:r>
              <a:rPr lang="en-US" sz="750" dirty="0">
                <a:latin typeface="Papyrus" pitchFamily="66" charset="0"/>
              </a:rPr>
              <a:t>With Honey Wasabi Sauce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24450" y="6057900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Comic Sans MS" pitchFamily="66" charset="0"/>
              </a:rPr>
              <a:t>16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41181" y="6572251"/>
            <a:ext cx="112562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rgbClr val="FF0000"/>
                </a:solidFill>
                <a:latin typeface="Papyrus" pitchFamily="66" charset="0"/>
              </a:rPr>
              <a:t>ROCK SHRIMP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0100" y="0"/>
            <a:ext cx="3086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b="1" dirty="0">
                <a:solidFill>
                  <a:prstClr val="black"/>
                </a:solidFill>
                <a:latin typeface="Comic Sans MS" pitchFamily="66" charset="0"/>
              </a:rPr>
              <a:t>STARTER FROM SUSHI BAR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5900" y="4343400"/>
            <a:ext cx="1885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b="1" dirty="0">
                <a:solidFill>
                  <a:prstClr val="black"/>
                </a:solidFill>
                <a:latin typeface="Comic Sans MS" pitchFamily="66" charset="0"/>
              </a:rPr>
              <a:t>A LA CARTE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4596199"/>
            <a:ext cx="24574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" dirty="0">
                <a:solidFill>
                  <a:prstClr val="black"/>
                </a:solidFill>
                <a:latin typeface="Comic Sans MS" pitchFamily="66" charset="0"/>
              </a:rPr>
              <a:t>SUSHI OR SASHIMI ( 2 PCS. PER ORDER 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810000" y="4629150"/>
            <a:ext cx="4629150" cy="3448765"/>
            <a:chOff x="381000" y="6248400"/>
            <a:chExt cx="6172200" cy="4598353"/>
          </a:xfrm>
        </p:grpSpPr>
        <p:sp>
          <p:nvSpPr>
            <p:cNvPr id="10" name="TextBox 9"/>
            <p:cNvSpPr txBox="1"/>
            <p:nvPr/>
          </p:nvSpPr>
          <p:spPr>
            <a:xfrm>
              <a:off x="3733800" y="6248400"/>
              <a:ext cx="2667000" cy="45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endParaRPr lang="en-US" sz="900" b="1" dirty="0">
                <a:solidFill>
                  <a:prstClr val="black"/>
                </a:solidFill>
                <a:latin typeface="Comic Sans MS" pitchFamily="66" charset="0"/>
              </a:endParaRPr>
            </a:p>
            <a:p>
              <a:pPr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Shrimp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( </a:t>
              </a:r>
              <a:r>
                <a:rPr lang="en-US" sz="750" dirty="0" err="1">
                  <a:solidFill>
                    <a:prstClr val="black"/>
                  </a:solidFill>
                  <a:latin typeface="Papyrus" pitchFamily="66" charset="0"/>
                </a:rPr>
                <a:t>Ebi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 )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.......................</a:t>
              </a:r>
              <a:endParaRPr lang="en-US" sz="750" dirty="0">
                <a:solidFill>
                  <a:prstClr val="black"/>
                </a:solidFill>
                <a:latin typeface="Papyrus" pitchFamily="66" charset="0"/>
              </a:endParaRPr>
            </a:p>
            <a:p>
              <a:pPr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Sweet shrimp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( </a:t>
              </a:r>
              <a:r>
                <a:rPr lang="en-US" sz="750" dirty="0" err="1">
                  <a:solidFill>
                    <a:prstClr val="black"/>
                  </a:solidFill>
                  <a:latin typeface="Papyrus" pitchFamily="66" charset="0"/>
                </a:rPr>
                <a:t>Amaebi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 )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............</a:t>
              </a:r>
              <a:endParaRPr lang="en-US" sz="750" dirty="0">
                <a:solidFill>
                  <a:prstClr val="black"/>
                </a:solidFill>
                <a:latin typeface="Papyrus" pitchFamily="66" charset="0"/>
              </a:endParaRPr>
            </a:p>
            <a:p>
              <a:pPr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Surf Clam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( </a:t>
              </a:r>
              <a:r>
                <a:rPr lang="en-US" sz="750" dirty="0" err="1">
                  <a:solidFill>
                    <a:prstClr val="black"/>
                  </a:solidFill>
                  <a:latin typeface="Papyrus" pitchFamily="66" charset="0"/>
                </a:rPr>
                <a:t>Hokkigai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 )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.............</a:t>
              </a:r>
              <a:endParaRPr lang="en-US" sz="750" dirty="0">
                <a:solidFill>
                  <a:prstClr val="black"/>
                </a:solidFill>
                <a:latin typeface="Papyrus" pitchFamily="66" charset="0"/>
              </a:endParaRPr>
            </a:p>
            <a:p>
              <a:pPr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Flying Fish Roe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( </a:t>
              </a:r>
              <a:r>
                <a:rPr lang="en-US" sz="750" dirty="0" err="1">
                  <a:solidFill>
                    <a:prstClr val="black"/>
                  </a:solidFill>
                  <a:latin typeface="Papyrus" pitchFamily="66" charset="0"/>
                </a:rPr>
                <a:t>Tobiko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 )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.........</a:t>
              </a:r>
              <a:endParaRPr lang="en-US" sz="750" dirty="0">
                <a:solidFill>
                  <a:prstClr val="black"/>
                </a:solidFill>
                <a:latin typeface="Papyrus" pitchFamily="66" charset="0"/>
              </a:endParaRPr>
            </a:p>
            <a:p>
              <a:pPr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Squid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( </a:t>
              </a:r>
              <a:r>
                <a:rPr lang="en-US" sz="750" dirty="0" err="1">
                  <a:solidFill>
                    <a:prstClr val="black"/>
                  </a:solidFill>
                  <a:latin typeface="Papyrus" pitchFamily="66" charset="0"/>
                </a:rPr>
                <a:t>Ika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 )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.........................</a:t>
              </a:r>
              <a:endParaRPr lang="en-US" sz="750" dirty="0">
                <a:solidFill>
                  <a:prstClr val="black"/>
                </a:solidFill>
                <a:latin typeface="Papyrus" pitchFamily="66" charset="0"/>
              </a:endParaRPr>
            </a:p>
            <a:p>
              <a:pPr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Octopus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( </a:t>
              </a:r>
              <a:r>
                <a:rPr lang="en-US" sz="750" dirty="0" err="1">
                  <a:solidFill>
                    <a:prstClr val="black"/>
                  </a:solidFill>
                  <a:latin typeface="Papyrus" pitchFamily="66" charset="0"/>
                </a:rPr>
                <a:t>Tako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 )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....................</a:t>
              </a:r>
              <a:endParaRPr lang="en-US" sz="750" dirty="0">
                <a:solidFill>
                  <a:prstClr val="black"/>
                </a:solidFill>
                <a:latin typeface="Papyrus" pitchFamily="66" charset="0"/>
              </a:endParaRPr>
            </a:p>
            <a:p>
              <a:pPr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White Tuna........................</a:t>
              </a:r>
            </a:p>
            <a:p>
              <a:pPr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Bean Curd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( Inari )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...................</a:t>
              </a:r>
              <a:endParaRPr lang="en-US" sz="750" dirty="0">
                <a:solidFill>
                  <a:prstClr val="black"/>
                </a:solidFill>
                <a:latin typeface="Papyrus" pitchFamily="66" charset="0"/>
              </a:endParaRPr>
            </a:p>
            <a:p>
              <a:pPr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Crab Stick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( </a:t>
              </a:r>
              <a:r>
                <a:rPr lang="en-US" sz="750" dirty="0" err="1">
                  <a:solidFill>
                    <a:prstClr val="black"/>
                  </a:solidFill>
                  <a:latin typeface="Papyrus" pitchFamily="66" charset="0"/>
                </a:rPr>
                <a:t>Kani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 )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..................</a:t>
              </a:r>
              <a:endParaRPr lang="en-US" sz="750" dirty="0">
                <a:solidFill>
                  <a:prstClr val="black"/>
                </a:solidFill>
                <a:latin typeface="Papyrus" pitchFamily="66" charset="0"/>
              </a:endParaRPr>
            </a:p>
            <a:p>
              <a:pPr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Egg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( </a:t>
              </a:r>
              <a:r>
                <a:rPr lang="en-US" sz="750" dirty="0" err="1">
                  <a:solidFill>
                    <a:prstClr val="black"/>
                  </a:solidFill>
                  <a:latin typeface="Papyrus" pitchFamily="66" charset="0"/>
                </a:rPr>
                <a:t>Tamago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 )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.......................</a:t>
              </a:r>
              <a:endParaRPr lang="en-US" sz="750" dirty="0">
                <a:solidFill>
                  <a:prstClr val="black"/>
                </a:solidFill>
                <a:latin typeface="Papyrus" pitchFamily="66" charset="0"/>
              </a:endParaRPr>
            </a:p>
            <a:p>
              <a:pPr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Salmon Roe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( </a:t>
              </a:r>
              <a:r>
                <a:rPr lang="en-US" sz="750" dirty="0" err="1">
                  <a:solidFill>
                    <a:prstClr val="black"/>
                  </a:solidFill>
                  <a:latin typeface="Papyrus" pitchFamily="66" charset="0"/>
                </a:rPr>
                <a:t>Ikura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 )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.................</a:t>
              </a:r>
              <a:endParaRPr lang="en-US" sz="750" dirty="0">
                <a:solidFill>
                  <a:prstClr val="black"/>
                </a:solidFill>
                <a:latin typeface="Papyrus" pitchFamily="66" charset="0"/>
              </a:endParaRPr>
            </a:p>
            <a:p>
              <a:pPr defTabSz="685800">
                <a:lnSpc>
                  <a:spcPct val="150000"/>
                </a:lnSpc>
              </a:pPr>
              <a:endParaRPr lang="en-US" sz="900" b="1" dirty="0">
                <a:solidFill>
                  <a:prstClr val="black"/>
                </a:solidFill>
                <a:latin typeface="Comic Sans MS" pitchFamily="66" charset="0"/>
              </a:endParaRPr>
            </a:p>
            <a:p>
              <a:pPr defTabSz="685800">
                <a:lnSpc>
                  <a:spcPct val="15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381000" y="6448723"/>
              <a:ext cx="2743200" cy="3873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Tuna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(</a:t>
              </a:r>
              <a:r>
                <a:rPr lang="en-US" sz="750" b="1" dirty="0">
                  <a:solidFill>
                    <a:prstClr val="black"/>
                  </a:solidFill>
                  <a:latin typeface="Papyrus" pitchFamily="66" charset="0"/>
                </a:rPr>
                <a:t> </a:t>
              </a:r>
              <a:r>
                <a:rPr lang="en-US" sz="750" dirty="0" err="1">
                  <a:solidFill>
                    <a:prstClr val="black"/>
                  </a:solidFill>
                  <a:latin typeface="Papyrus" pitchFamily="66" charset="0"/>
                </a:rPr>
                <a:t>Maguro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  )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......................</a:t>
              </a:r>
              <a:endParaRPr lang="en-US" sz="750" b="1" dirty="0">
                <a:solidFill>
                  <a:prstClr val="black"/>
                </a:solidFill>
                <a:latin typeface="Papyrus" pitchFamily="66" charset="0"/>
              </a:endParaRPr>
            </a:p>
            <a:p>
              <a:pPr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Salmon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( Sake</a:t>
              </a:r>
              <a:r>
                <a:rPr lang="en-US" sz="750" b="1" dirty="0">
                  <a:solidFill>
                    <a:prstClr val="black"/>
                  </a:solidFill>
                  <a:latin typeface="Papyrus" pitchFamily="66" charset="0"/>
                </a:rPr>
                <a:t>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 )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.....................</a:t>
              </a:r>
              <a:endParaRPr lang="en-US" sz="750" b="1" dirty="0">
                <a:solidFill>
                  <a:prstClr val="black"/>
                </a:solidFill>
                <a:latin typeface="Papyrus" pitchFamily="66" charset="0"/>
              </a:endParaRPr>
            </a:p>
            <a:p>
              <a:pPr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Yellowtail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( Hamachi )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................</a:t>
              </a:r>
              <a:endParaRPr lang="en-US" sz="750" dirty="0">
                <a:solidFill>
                  <a:prstClr val="black"/>
                </a:solidFill>
                <a:latin typeface="Papyrus" pitchFamily="66" charset="0"/>
              </a:endParaRPr>
            </a:p>
            <a:p>
              <a:pPr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Sea Urchin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( </a:t>
              </a:r>
              <a:r>
                <a:rPr lang="en-US" sz="750" dirty="0" err="1">
                  <a:solidFill>
                    <a:prstClr val="black"/>
                  </a:solidFill>
                  <a:latin typeface="Papyrus" pitchFamily="66" charset="0"/>
                </a:rPr>
                <a:t>Uni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 )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...................</a:t>
              </a:r>
              <a:endParaRPr lang="en-US" sz="750" dirty="0">
                <a:solidFill>
                  <a:prstClr val="black"/>
                </a:solidFill>
                <a:latin typeface="Papyrus" pitchFamily="66" charset="0"/>
              </a:endParaRPr>
            </a:p>
            <a:p>
              <a:pPr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Fluke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( </a:t>
              </a:r>
              <a:r>
                <a:rPr lang="en-US" sz="750" dirty="0" err="1">
                  <a:solidFill>
                    <a:prstClr val="black"/>
                  </a:solidFill>
                  <a:latin typeface="Papyrus" pitchFamily="66" charset="0"/>
                </a:rPr>
                <a:t>Hirame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 )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......................</a:t>
              </a:r>
              <a:endParaRPr lang="en-US" sz="750" dirty="0">
                <a:solidFill>
                  <a:prstClr val="black"/>
                </a:solidFill>
                <a:latin typeface="Papyrus" pitchFamily="66" charset="0"/>
              </a:endParaRPr>
            </a:p>
            <a:p>
              <a:pPr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Mackerel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( Saba )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....................</a:t>
              </a:r>
              <a:endParaRPr lang="en-US" sz="750" dirty="0">
                <a:solidFill>
                  <a:prstClr val="black"/>
                </a:solidFill>
                <a:latin typeface="Papyrus" pitchFamily="66" charset="0"/>
              </a:endParaRPr>
            </a:p>
            <a:p>
              <a:pPr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Spanish Mackerel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( Sawara}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.........</a:t>
              </a:r>
              <a:endParaRPr lang="en-US" sz="750" dirty="0">
                <a:solidFill>
                  <a:prstClr val="black"/>
                </a:solidFill>
                <a:latin typeface="Papyrus" pitchFamily="66" charset="0"/>
              </a:endParaRPr>
            </a:p>
            <a:p>
              <a:pPr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Eel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( </a:t>
              </a:r>
              <a:r>
                <a:rPr lang="en-US" sz="750" dirty="0" err="1">
                  <a:solidFill>
                    <a:prstClr val="black"/>
                  </a:solidFill>
                  <a:latin typeface="Papyrus" pitchFamily="66" charset="0"/>
                </a:rPr>
                <a:t>Unagi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 )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.........................</a:t>
              </a:r>
              <a:endParaRPr lang="en-US" sz="750" dirty="0">
                <a:solidFill>
                  <a:prstClr val="black"/>
                </a:solidFill>
                <a:latin typeface="Papyrus" pitchFamily="66" charset="0"/>
              </a:endParaRPr>
            </a:p>
            <a:p>
              <a:pPr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Red Snapper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( Tai )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..................</a:t>
              </a:r>
              <a:endParaRPr lang="en-US" sz="750" dirty="0">
                <a:solidFill>
                  <a:prstClr val="black"/>
                </a:solidFill>
                <a:latin typeface="Papyrus" pitchFamily="66" charset="0"/>
              </a:endParaRPr>
            </a:p>
            <a:p>
              <a:pPr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Smoke Salmon......................</a:t>
              </a:r>
            </a:p>
            <a:p>
              <a:pPr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Scallop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( </a:t>
              </a:r>
              <a:r>
                <a:rPr lang="en-US" sz="750" dirty="0" err="1">
                  <a:solidFill>
                    <a:prstClr val="black"/>
                  </a:solidFill>
                  <a:latin typeface="Papyrus" pitchFamily="66" charset="0"/>
                </a:rPr>
                <a:t>Hotategai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</a:rPr>
                <a:t> )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...................</a:t>
              </a:r>
            </a:p>
            <a:p>
              <a:pPr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Fatty Tuna </a:t>
              </a:r>
              <a:r>
                <a:rPr lang="en-US" sz="825" dirty="0">
                  <a:solidFill>
                    <a:prstClr val="black"/>
                  </a:solidFill>
                  <a:latin typeface="Papyrus" pitchFamily="66" charset="0"/>
                </a:rPr>
                <a:t>(Toro) 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................</a:t>
              </a:r>
              <a:endParaRPr lang="en-US" sz="750" dirty="0">
                <a:solidFill>
                  <a:prstClr val="black"/>
                </a:solidFill>
                <a:latin typeface="Papyrus" pitchFamily="66" charset="0"/>
              </a:endParaRPr>
            </a:p>
            <a:p>
              <a:pPr defTabSz="685800">
                <a:lnSpc>
                  <a:spcPct val="120000"/>
                </a:lnSpc>
              </a:pPr>
              <a:endParaRPr lang="en-US" sz="900" b="1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43200" y="6402212"/>
              <a:ext cx="609600" cy="282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>
                <a:lnSpc>
                  <a:spcPct val="15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7.5</a:t>
              </a:r>
            </a:p>
            <a:p>
              <a:pPr algn="r"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7.5</a:t>
              </a:r>
            </a:p>
            <a:p>
              <a:pPr algn="r"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7.5</a:t>
              </a:r>
            </a:p>
            <a:p>
              <a:pPr algn="r"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M/P</a:t>
              </a:r>
            </a:p>
            <a:p>
              <a:pPr algn="r"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7.5</a:t>
              </a:r>
            </a:p>
            <a:p>
              <a:pPr algn="r"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7</a:t>
              </a:r>
            </a:p>
            <a:p>
              <a:pPr algn="r"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7</a:t>
              </a:r>
            </a:p>
            <a:p>
              <a:pPr algn="r"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7</a:t>
              </a:r>
            </a:p>
            <a:p>
              <a:pPr algn="r"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6.5</a:t>
              </a:r>
            </a:p>
            <a:p>
              <a:pPr algn="r"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7.5</a:t>
              </a:r>
            </a:p>
            <a:p>
              <a:pPr algn="r"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8.5</a:t>
              </a:r>
            </a:p>
            <a:p>
              <a:pPr algn="r"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M/P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0" y="6400800"/>
              <a:ext cx="457200" cy="2802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>
                <a:lnSpc>
                  <a:spcPct val="13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6.5</a:t>
              </a:r>
            </a:p>
            <a:p>
              <a:pPr algn="r"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9</a:t>
              </a:r>
            </a:p>
            <a:p>
              <a:pPr algn="r"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6</a:t>
              </a:r>
            </a:p>
            <a:p>
              <a:pPr algn="r"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7</a:t>
              </a:r>
            </a:p>
            <a:p>
              <a:pPr algn="r"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6</a:t>
              </a:r>
            </a:p>
            <a:p>
              <a:pPr algn="r"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7</a:t>
              </a:r>
            </a:p>
            <a:p>
              <a:pPr algn="r"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7</a:t>
              </a:r>
            </a:p>
            <a:p>
              <a:pPr algn="r"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5</a:t>
              </a:r>
            </a:p>
            <a:p>
              <a:pPr algn="r"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6</a:t>
              </a:r>
            </a:p>
            <a:p>
              <a:pPr algn="r"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5</a:t>
              </a:r>
            </a:p>
            <a:p>
              <a:pPr algn="r" defTabSz="685800">
                <a:lnSpc>
                  <a:spcPct val="12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10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3886200" y="2091264"/>
            <a:ext cx="3257550" cy="5840486"/>
            <a:chOff x="457200" y="384946"/>
            <a:chExt cx="4343400" cy="7787315"/>
          </a:xfrm>
        </p:grpSpPr>
        <p:sp>
          <p:nvSpPr>
            <p:cNvPr id="7" name="TextBox 6"/>
            <p:cNvSpPr txBox="1"/>
            <p:nvPr/>
          </p:nvSpPr>
          <p:spPr>
            <a:xfrm>
              <a:off x="457200" y="384946"/>
              <a:ext cx="4343400" cy="657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Pepper Tuna w. Creamy Wasabi Sauce ....</a:t>
              </a:r>
            </a:p>
            <a:p>
              <a:pPr defTabSz="685800"/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Pepper tuna salad w. cream wasabi sauce &amp; </a:t>
              </a:r>
            </a:p>
            <a:p>
              <a:pPr defTabSz="685800"/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5 various colors of caviar on top.</a:t>
              </a:r>
            </a:p>
            <a:p>
              <a:pPr defTabSz="685800">
                <a:lnSpc>
                  <a:spcPct val="15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Spicy Tuna Tartar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(With miso &amp; mango sauce)  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....</a:t>
              </a:r>
            </a:p>
            <a:p>
              <a:pPr defTabSz="685800">
                <a:lnSpc>
                  <a:spcPct val="15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Tuna Avocado </a:t>
              </a:r>
              <a:r>
                <a:rPr lang="en-US" sz="900" b="1" dirty="0" err="1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Yuzu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(Citrus Juice) 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Sauce ......</a:t>
              </a:r>
            </a:p>
            <a:p>
              <a:pPr defTabSz="685800">
                <a:lnSpc>
                  <a:spcPct val="15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Yellowtail Carpaccio .........................</a:t>
              </a:r>
            </a:p>
            <a:p>
              <a:pPr defTabSz="685800"/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Sliced yellowtail w. </a:t>
              </a:r>
              <a:r>
                <a:rPr lang="en-US" sz="750" dirty="0" err="1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carpaccio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 sauce </a:t>
              </a:r>
            </a:p>
            <a:p>
              <a:pPr defTabSz="685800"/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(caper, grape tomato, olive oil &amp; soy sauce.)</a:t>
              </a:r>
            </a:p>
            <a:p>
              <a:pPr defTabSz="685800">
                <a:lnSpc>
                  <a:spcPct val="15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Japanese pizza ..............................</a:t>
              </a:r>
            </a:p>
            <a:p>
              <a:pPr defTabSz="685800"/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Crispy </a:t>
              </a:r>
              <a:r>
                <a:rPr lang="en-US" sz="750" dirty="0" err="1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panacke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 with </a:t>
              </a:r>
              <a:r>
                <a:rPr lang="en-US" sz="750" dirty="0" err="1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seaweek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 salad, sliced salmon, caviar &amp;</a:t>
              </a:r>
            </a:p>
            <a:p>
              <a:pPr defTabSz="685800"/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Green scallion on top.</a:t>
              </a:r>
            </a:p>
            <a:p>
              <a:pPr defTabSz="685800">
                <a:lnSpc>
                  <a:spcPct val="15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Salmon </a:t>
              </a:r>
              <a:r>
                <a:rPr lang="en-US" sz="900" b="1" dirty="0" err="1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Tataki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 ...............................</a:t>
              </a:r>
            </a:p>
            <a:p>
              <a:pPr defTabSz="685800">
                <a:lnSpc>
                  <a:spcPct val="150000"/>
                </a:lnSpc>
              </a:pP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Lightly seared salmon w. salad .</a:t>
              </a:r>
            </a:p>
            <a:p>
              <a:pPr defTabSz="685800"/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Spicy mango $ wasabi sauce on top.</a:t>
              </a:r>
            </a:p>
            <a:p>
              <a:pPr defTabSz="685800">
                <a:lnSpc>
                  <a:spcPct val="150000"/>
                </a:lnSpc>
              </a:pPr>
              <a:r>
                <a:rPr lang="en-US" sz="900" b="1" dirty="0" err="1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Usuzukuri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(Thin sliced fluke w. </a:t>
              </a:r>
              <a:r>
                <a:rPr lang="en-US" sz="750" dirty="0" err="1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ponzu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 sauce)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 ........</a:t>
              </a:r>
              <a:endParaRPr lang="en-US" sz="750" dirty="0">
                <a:solidFill>
                  <a:prstClr val="black"/>
                </a:solidFill>
                <a:latin typeface="Papyrus" pitchFamily="66" charset="0"/>
                <a:cs typeface="Microsoft Sans Serif" pitchFamily="34" charset="0"/>
              </a:endParaRPr>
            </a:p>
            <a:p>
              <a:pPr defTabSz="685800">
                <a:lnSpc>
                  <a:spcPct val="15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Red Snapper with </a:t>
              </a:r>
              <a:r>
                <a:rPr lang="en-US" sz="900" b="1" dirty="0" err="1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Yuzu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 Sauce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( Citrus Juice ) 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.</a:t>
              </a:r>
              <a:endParaRPr lang="en-US" sz="750" dirty="0">
                <a:solidFill>
                  <a:prstClr val="black"/>
                </a:solidFill>
                <a:latin typeface="Papyrus" pitchFamily="66" charset="0"/>
                <a:cs typeface="Microsoft Sans Serif" pitchFamily="34" charset="0"/>
              </a:endParaRPr>
            </a:p>
            <a:p>
              <a:pPr defTabSz="685800">
                <a:lnSpc>
                  <a:spcPct val="15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Treasure Island .............................</a:t>
              </a:r>
            </a:p>
            <a:p>
              <a:pPr defTabSz="685800"/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Assorted fish on avocado boat w. spicy &amp; </a:t>
              </a:r>
              <a:r>
                <a:rPr lang="en-US" sz="750" dirty="0" err="1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yuzu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 sauce</a:t>
              </a:r>
            </a:p>
            <a:p>
              <a:pPr defTabSz="685800">
                <a:lnSpc>
                  <a:spcPct val="150000"/>
                </a:lnSpc>
              </a:pPr>
              <a:r>
                <a:rPr lang="en-US" sz="900" b="1" dirty="0" err="1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Tako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 Su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( </a:t>
              </a:r>
              <a:r>
                <a:rPr lang="en-US" sz="750" dirty="0" err="1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Otopus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, cucumber, in vinegar sauce ) 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......</a:t>
              </a:r>
              <a:endParaRPr lang="en-US" sz="750" dirty="0">
                <a:solidFill>
                  <a:prstClr val="black"/>
                </a:solidFill>
                <a:latin typeface="Papyrus" pitchFamily="66" charset="0"/>
                <a:cs typeface="Microsoft Sans Serif" pitchFamily="34" charset="0"/>
              </a:endParaRPr>
            </a:p>
            <a:p>
              <a:pPr defTabSz="685800">
                <a:lnSpc>
                  <a:spcPct val="15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Spicy Tuna w. Crispy Rice Cake ...........</a:t>
              </a:r>
            </a:p>
            <a:p>
              <a:pPr defTabSz="685800">
                <a:lnSpc>
                  <a:spcPct val="15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Sushi APP ( 4 </a:t>
              </a:r>
              <a:r>
                <a:rPr lang="en-US" sz="900" b="1" dirty="0" err="1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pcs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. ) ........................</a:t>
              </a:r>
            </a:p>
            <a:p>
              <a:pPr defTabSz="685800">
                <a:lnSpc>
                  <a:spcPct val="15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Sashimi APP ( 7 </a:t>
              </a:r>
              <a:r>
                <a:rPr lang="en-US" sz="900" b="1" dirty="0" err="1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pcs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. ) .....................</a:t>
              </a:r>
            </a:p>
            <a:p>
              <a:pPr defTabSz="685800">
                <a:lnSpc>
                  <a:spcPct val="150000"/>
                </a:lnSpc>
              </a:pPr>
              <a:r>
                <a:rPr lang="en-US" sz="900" b="1" dirty="0" err="1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Sunomono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 </a:t>
              </a:r>
              <a:r>
                <a:rPr lang="en-US" sz="750" dirty="0">
                  <a:solidFill>
                    <a:prstClr val="black"/>
                  </a:solidFill>
                  <a:latin typeface="Papyrus" pitchFamily="66" charset="0"/>
                  <a:cs typeface="Microsoft Sans Serif" pitchFamily="34" charset="0"/>
                </a:rPr>
                <a:t>( Marinated seafood in vinegar sauce )  </a:t>
              </a: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  <a:cs typeface="Microsoft Sans Serif" pitchFamily="34" charset="0"/>
                </a:rPr>
                <a:t>....</a:t>
              </a:r>
            </a:p>
            <a:p>
              <a:pPr defTabSz="685800">
                <a:lnSpc>
                  <a:spcPct val="150000"/>
                </a:lnSpc>
              </a:pPr>
              <a:endParaRPr lang="en-US" sz="900" b="1" dirty="0">
                <a:solidFill>
                  <a:prstClr val="black"/>
                </a:solidFill>
                <a:latin typeface="Comic Sans MS" pitchFamily="66" charset="0"/>
                <a:cs typeface="Microsoft Sans Serif" pitchFamily="34" charset="0"/>
              </a:endParaRPr>
            </a:p>
            <a:p>
              <a:pPr defTabSz="685800">
                <a:lnSpc>
                  <a:spcPct val="150000"/>
                </a:lnSpc>
              </a:pPr>
              <a:endParaRPr lang="en-US" sz="900" b="1" dirty="0">
                <a:solidFill>
                  <a:prstClr val="black"/>
                </a:solidFill>
                <a:latin typeface="Comic Sans MS" pitchFamily="66" charset="0"/>
                <a:cs typeface="Microsoft Sans Serif" pitchFamily="34" charset="0"/>
              </a:endParaRPr>
            </a:p>
            <a:p>
              <a:pPr defTabSz="685800">
                <a:lnSpc>
                  <a:spcPct val="150000"/>
                </a:lnSpc>
              </a:pPr>
              <a:endParaRPr lang="en-US" sz="900" b="1" dirty="0">
                <a:solidFill>
                  <a:prstClr val="black"/>
                </a:solidFill>
                <a:latin typeface="Comic Sans MS" pitchFamily="66" charset="0"/>
                <a:cs typeface="Microsoft Sans Serif" pitchFamily="34" charset="0"/>
              </a:endParaRPr>
            </a:p>
            <a:p>
              <a:pPr defTabSz="685800">
                <a:lnSpc>
                  <a:spcPct val="150000"/>
                </a:lnSpc>
              </a:pPr>
              <a:endParaRPr lang="en-US" sz="825" b="1" dirty="0">
                <a:solidFill>
                  <a:prstClr val="black"/>
                </a:solidFill>
                <a:latin typeface="Comic Sans MS" pitchFamily="66" charset="0"/>
                <a:cs typeface="Microsoft Sans Serif" pitchFamily="34" charset="0"/>
              </a:endParaRPr>
            </a:p>
            <a:p>
              <a:pPr defTabSz="685800">
                <a:lnSpc>
                  <a:spcPts val="600"/>
                </a:lnSpc>
              </a:pPr>
              <a:endParaRPr lang="en-US" sz="9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7600" y="405349"/>
              <a:ext cx="374431" cy="7766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/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13</a:t>
              </a:r>
            </a:p>
            <a:p>
              <a:pPr algn="r" defTabSz="685800">
                <a:lnSpc>
                  <a:spcPct val="200000"/>
                </a:lnSpc>
              </a:pPr>
              <a:endParaRPr lang="en-US" sz="900" b="1" dirty="0">
                <a:solidFill>
                  <a:prstClr val="black"/>
                </a:solidFill>
                <a:latin typeface="Comic Sans MS" pitchFamily="66" charset="0"/>
              </a:endParaRPr>
            </a:p>
            <a:p>
              <a:pPr algn="r" defTabSz="685800"/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12</a:t>
              </a:r>
            </a:p>
            <a:p>
              <a:pPr algn="r" defTabSz="685800">
                <a:lnSpc>
                  <a:spcPct val="17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13</a:t>
              </a:r>
            </a:p>
            <a:p>
              <a:pPr algn="r" defTabSz="685800">
                <a:lnSpc>
                  <a:spcPct val="15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15</a:t>
              </a:r>
            </a:p>
            <a:p>
              <a:pPr algn="r" defTabSz="685800">
                <a:lnSpc>
                  <a:spcPct val="150000"/>
                </a:lnSpc>
              </a:pPr>
              <a:endParaRPr lang="en-US" sz="900" b="1" dirty="0">
                <a:solidFill>
                  <a:prstClr val="black"/>
                </a:solidFill>
                <a:latin typeface="Comic Sans MS" pitchFamily="66" charset="0"/>
              </a:endParaRPr>
            </a:p>
            <a:p>
              <a:pPr algn="r" defTabSz="685800">
                <a:lnSpc>
                  <a:spcPct val="15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14</a:t>
              </a:r>
            </a:p>
            <a:p>
              <a:pPr algn="r" defTabSz="685800">
                <a:lnSpc>
                  <a:spcPct val="250000"/>
                </a:lnSpc>
              </a:pPr>
              <a:endParaRPr lang="en-US" sz="900" b="1" dirty="0">
                <a:solidFill>
                  <a:prstClr val="black"/>
                </a:solidFill>
                <a:latin typeface="Comic Sans MS" pitchFamily="66" charset="0"/>
              </a:endParaRPr>
            </a:p>
            <a:p>
              <a:pPr algn="r" defTabSz="685800">
                <a:lnSpc>
                  <a:spcPct val="5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13</a:t>
              </a:r>
            </a:p>
            <a:p>
              <a:pPr algn="r" defTabSz="685800">
                <a:lnSpc>
                  <a:spcPct val="50000"/>
                </a:lnSpc>
              </a:pPr>
              <a:endParaRPr lang="en-US" sz="900" b="1" dirty="0">
                <a:solidFill>
                  <a:prstClr val="black"/>
                </a:solidFill>
                <a:latin typeface="Comic Sans MS" pitchFamily="66" charset="0"/>
              </a:endParaRPr>
            </a:p>
            <a:p>
              <a:pPr algn="r" defTabSz="685800">
                <a:lnSpc>
                  <a:spcPct val="50000"/>
                </a:lnSpc>
              </a:pPr>
              <a:endParaRPr lang="en-US" sz="900" b="1" dirty="0">
                <a:solidFill>
                  <a:prstClr val="black"/>
                </a:solidFill>
                <a:latin typeface="Comic Sans MS" pitchFamily="66" charset="0"/>
              </a:endParaRPr>
            </a:p>
            <a:p>
              <a:pPr algn="r" defTabSz="685800">
                <a:lnSpc>
                  <a:spcPct val="50000"/>
                </a:lnSpc>
              </a:pPr>
              <a:endParaRPr lang="en-US" sz="900" b="1" dirty="0">
                <a:solidFill>
                  <a:prstClr val="black"/>
                </a:solidFill>
                <a:latin typeface="Comic Sans MS" pitchFamily="66" charset="0"/>
              </a:endParaRPr>
            </a:p>
            <a:p>
              <a:pPr algn="r" defTabSz="685800">
                <a:lnSpc>
                  <a:spcPct val="50000"/>
                </a:lnSpc>
              </a:pPr>
              <a:endParaRPr lang="en-US" sz="900" b="1" dirty="0">
                <a:solidFill>
                  <a:prstClr val="black"/>
                </a:solidFill>
                <a:latin typeface="Comic Sans MS" pitchFamily="66" charset="0"/>
              </a:endParaRPr>
            </a:p>
            <a:p>
              <a:pPr algn="r" defTabSz="685800">
                <a:lnSpc>
                  <a:spcPct val="50000"/>
                </a:lnSpc>
              </a:pPr>
              <a:endParaRPr lang="en-US" sz="900" b="1" dirty="0">
                <a:solidFill>
                  <a:prstClr val="black"/>
                </a:solidFill>
                <a:latin typeface="Comic Sans MS" pitchFamily="66" charset="0"/>
              </a:endParaRPr>
            </a:p>
            <a:p>
              <a:pPr algn="r" defTabSz="685800">
                <a:lnSpc>
                  <a:spcPct val="50000"/>
                </a:lnSpc>
              </a:pPr>
              <a:endParaRPr lang="en-US" sz="900" b="1" dirty="0">
                <a:solidFill>
                  <a:prstClr val="black"/>
                </a:solidFill>
                <a:latin typeface="Comic Sans MS" pitchFamily="66" charset="0"/>
              </a:endParaRPr>
            </a:p>
            <a:p>
              <a:pPr algn="r" defTabSz="685800">
                <a:lnSpc>
                  <a:spcPct val="5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12</a:t>
              </a:r>
            </a:p>
            <a:p>
              <a:pPr algn="r" defTabSz="685800">
                <a:lnSpc>
                  <a:spcPct val="50000"/>
                </a:lnSpc>
              </a:pPr>
              <a:endParaRPr lang="en-US" sz="900" b="1" dirty="0">
                <a:solidFill>
                  <a:prstClr val="black"/>
                </a:solidFill>
                <a:latin typeface="Comic Sans MS" pitchFamily="66" charset="0"/>
              </a:endParaRPr>
            </a:p>
            <a:p>
              <a:pPr algn="r" defTabSz="685800">
                <a:lnSpc>
                  <a:spcPct val="50000"/>
                </a:lnSpc>
              </a:pPr>
              <a:endParaRPr lang="en-US" sz="900" b="1" dirty="0">
                <a:solidFill>
                  <a:prstClr val="black"/>
                </a:solidFill>
                <a:latin typeface="Comic Sans MS" pitchFamily="66" charset="0"/>
              </a:endParaRPr>
            </a:p>
            <a:p>
              <a:pPr algn="r" defTabSz="685800">
                <a:lnSpc>
                  <a:spcPct val="5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12</a:t>
              </a:r>
            </a:p>
            <a:p>
              <a:pPr algn="r" defTabSz="685800">
                <a:lnSpc>
                  <a:spcPct val="50000"/>
                </a:lnSpc>
              </a:pPr>
              <a:endParaRPr lang="en-US" sz="900" b="1" dirty="0">
                <a:solidFill>
                  <a:prstClr val="black"/>
                </a:solidFill>
                <a:latin typeface="Comic Sans MS" pitchFamily="66" charset="0"/>
              </a:endParaRPr>
            </a:p>
            <a:p>
              <a:pPr algn="r" defTabSz="685800">
                <a:lnSpc>
                  <a:spcPct val="50000"/>
                </a:lnSpc>
              </a:pPr>
              <a:endParaRPr lang="en-US" sz="900" b="1" dirty="0">
                <a:solidFill>
                  <a:prstClr val="black"/>
                </a:solidFill>
                <a:latin typeface="Comic Sans MS" pitchFamily="66" charset="0"/>
              </a:endParaRPr>
            </a:p>
            <a:p>
              <a:pPr algn="r" defTabSz="685800">
                <a:lnSpc>
                  <a:spcPct val="5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11</a:t>
              </a:r>
            </a:p>
            <a:p>
              <a:pPr algn="r" defTabSz="685800">
                <a:lnSpc>
                  <a:spcPct val="50000"/>
                </a:lnSpc>
              </a:pPr>
              <a:endParaRPr lang="en-US" sz="900" b="1" dirty="0">
                <a:solidFill>
                  <a:prstClr val="black"/>
                </a:solidFill>
                <a:latin typeface="Comic Sans MS" pitchFamily="66" charset="0"/>
              </a:endParaRPr>
            </a:p>
            <a:p>
              <a:pPr algn="r" defTabSz="685800">
                <a:lnSpc>
                  <a:spcPct val="50000"/>
                </a:lnSpc>
              </a:pPr>
              <a:endParaRPr lang="en-US" sz="900" b="1" dirty="0">
                <a:solidFill>
                  <a:prstClr val="black"/>
                </a:solidFill>
                <a:latin typeface="Comic Sans MS" pitchFamily="66" charset="0"/>
              </a:endParaRPr>
            </a:p>
            <a:p>
              <a:pPr algn="r" defTabSz="685800">
                <a:lnSpc>
                  <a:spcPct val="50000"/>
                </a:lnSpc>
              </a:pPr>
              <a:endParaRPr lang="en-US" sz="900" b="1" dirty="0">
                <a:solidFill>
                  <a:prstClr val="black"/>
                </a:solidFill>
                <a:latin typeface="Comic Sans MS" pitchFamily="66" charset="0"/>
              </a:endParaRPr>
            </a:p>
            <a:p>
              <a:pPr algn="r" defTabSz="685800"/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9</a:t>
              </a:r>
            </a:p>
            <a:p>
              <a:pPr algn="r" defTabSz="685800">
                <a:lnSpc>
                  <a:spcPct val="17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10</a:t>
              </a:r>
            </a:p>
            <a:p>
              <a:pPr algn="r" defTabSz="685800">
                <a:lnSpc>
                  <a:spcPct val="15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9</a:t>
              </a:r>
            </a:p>
            <a:p>
              <a:pPr algn="r" defTabSz="685800">
                <a:lnSpc>
                  <a:spcPct val="15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11</a:t>
              </a:r>
            </a:p>
            <a:p>
              <a:pPr algn="r" defTabSz="685800">
                <a:lnSpc>
                  <a:spcPct val="15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omic Sans MS" pitchFamily="66" charset="0"/>
                </a:rPr>
                <a:t>9</a:t>
              </a:r>
            </a:p>
            <a:p>
              <a:pPr algn="r" defTabSz="685800">
                <a:lnSpc>
                  <a:spcPts val="135"/>
                </a:lnSpc>
              </a:pPr>
              <a:endParaRPr lang="en-US" sz="750" dirty="0">
                <a:solidFill>
                  <a:prstClr val="black"/>
                </a:solidFill>
                <a:latin typeface="Papyrus" pitchFamily="66" charset="0"/>
              </a:endParaRPr>
            </a:p>
            <a:p>
              <a:pPr algn="r" defTabSz="685800"/>
              <a:endParaRPr lang="en-US" sz="900" b="1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071" t="74736" r="572928" b="-50000"/>
          <a:stretch/>
        </p:blipFill>
        <p:spPr>
          <a:xfrm>
            <a:off x="-1635369" y="4779393"/>
            <a:ext cx="1101057" cy="838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33" t="10263" r="10571" b="10263"/>
          <a:stretch/>
        </p:blipFill>
        <p:spPr>
          <a:xfrm>
            <a:off x="7081563" y="451374"/>
            <a:ext cx="1357587" cy="846938"/>
          </a:xfrm>
          <a:prstGeom prst="round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7370" r="17901" b="16646"/>
          <a:stretch/>
        </p:blipFill>
        <p:spPr>
          <a:xfrm>
            <a:off x="7081563" y="1828342"/>
            <a:ext cx="1340442" cy="870746"/>
          </a:xfrm>
          <a:prstGeom prst="round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19" t="9970" r="10235" b="16613"/>
          <a:stretch/>
        </p:blipFill>
        <p:spPr>
          <a:xfrm>
            <a:off x="3867150" y="1841838"/>
            <a:ext cx="1354798" cy="851408"/>
          </a:xfrm>
          <a:prstGeom prst="round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8" t="6338" r="6071" b="7828"/>
          <a:stretch/>
        </p:blipFill>
        <p:spPr>
          <a:xfrm>
            <a:off x="5460493" y="1841838"/>
            <a:ext cx="1378457" cy="628650"/>
          </a:xfrm>
          <a:prstGeom prst="round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481" r="12223" b="14367"/>
          <a:stretch/>
        </p:blipFill>
        <p:spPr>
          <a:xfrm>
            <a:off x="3860293" y="451374"/>
            <a:ext cx="1378457" cy="866276"/>
          </a:xfrm>
          <a:prstGeom prst="round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33720" y="1270337"/>
            <a:ext cx="15039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900" b="1" dirty="0">
                <a:solidFill>
                  <a:prstClr val="black"/>
                </a:solidFill>
                <a:latin typeface="Comic Sans MS" pitchFamily="66" charset="0"/>
              </a:rPr>
              <a:t>Pepper Tuna w. Creamy</a:t>
            </a:r>
          </a:p>
          <a:p>
            <a:pPr defTabSz="685800"/>
            <a:r>
              <a:rPr lang="en-US" sz="900" b="1" dirty="0">
                <a:solidFill>
                  <a:prstClr val="black"/>
                </a:solidFill>
                <a:latin typeface="Comic Sans MS" pitchFamily="66" charset="0"/>
              </a:rPr>
              <a:t>Wasabi Sauce ......17</a:t>
            </a:r>
          </a:p>
          <a:p>
            <a:pPr defTabSz="685800"/>
            <a:r>
              <a:rPr lang="en-US" sz="750" dirty="0">
                <a:solidFill>
                  <a:prstClr val="black"/>
                </a:solidFill>
                <a:latin typeface="Papyrus" pitchFamily="66" charset="0"/>
              </a:rPr>
              <a:t>Pepper tuna salad w. wasabi </a:t>
            </a:r>
          </a:p>
          <a:p>
            <a:pPr defTabSz="685800"/>
            <a:r>
              <a:rPr lang="en-US" sz="750" dirty="0">
                <a:solidFill>
                  <a:prstClr val="black"/>
                </a:solidFill>
                <a:latin typeface="Papyrus" pitchFamily="66" charset="0"/>
              </a:rPr>
              <a:t>Sauce &amp; various colors caviar.</a:t>
            </a:r>
          </a:p>
          <a:p>
            <a:pPr defTabSz="685800"/>
            <a:endParaRPr lang="en-US" sz="9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1270338"/>
            <a:ext cx="15648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900" b="1" dirty="0">
                <a:solidFill>
                  <a:prstClr val="black"/>
                </a:solidFill>
                <a:latin typeface="Comic Sans MS" pitchFamily="66" charset="0"/>
              </a:rPr>
              <a:t>Yellowtail carpaccio...18</a:t>
            </a:r>
          </a:p>
          <a:p>
            <a:pPr defTabSz="685800"/>
            <a:r>
              <a:rPr lang="en-US" sz="900" dirty="0">
                <a:solidFill>
                  <a:prstClr val="black"/>
                </a:solidFill>
                <a:latin typeface="Papyrus" pitchFamily="66" charset="0"/>
              </a:rPr>
              <a:t>Grape tomato, caper, olive</a:t>
            </a:r>
          </a:p>
          <a:p>
            <a:pPr defTabSz="685800"/>
            <a:r>
              <a:rPr lang="en-US" sz="900" dirty="0">
                <a:solidFill>
                  <a:prstClr val="black"/>
                </a:solidFill>
                <a:latin typeface="Papyrus" pitchFamily="66" charset="0"/>
              </a:rPr>
              <a:t>Oil &amp; soy sauce.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7350" y="1287840"/>
            <a:ext cx="155523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900" b="1" dirty="0">
                <a:solidFill>
                  <a:prstClr val="black"/>
                </a:solidFill>
                <a:latin typeface="Comic Sans MS" pitchFamily="66" charset="0"/>
              </a:rPr>
              <a:t>Japanese Pizza.....18</a:t>
            </a:r>
          </a:p>
          <a:p>
            <a:pPr algn="ctr" defTabSz="685800"/>
            <a:r>
              <a:rPr lang="en-US" sz="750" dirty="0">
                <a:solidFill>
                  <a:prstClr val="black"/>
                </a:solidFill>
                <a:latin typeface="Papyrus" pitchFamily="66" charset="0"/>
              </a:rPr>
              <a:t>Crispy pancake w. spicy seaweed</a:t>
            </a:r>
          </a:p>
          <a:p>
            <a:pPr algn="ctr" defTabSz="685800"/>
            <a:r>
              <a:rPr lang="en-US" sz="750" dirty="0">
                <a:solidFill>
                  <a:prstClr val="black"/>
                </a:solidFill>
                <a:latin typeface="Papyrus" pitchFamily="66" charset="0"/>
              </a:rPr>
              <a:t>Salad. Sliced salmon, caviar</a:t>
            </a:r>
          </a:p>
          <a:p>
            <a:pPr algn="ctr" defTabSz="685800"/>
            <a:r>
              <a:rPr lang="en-US" sz="750" dirty="0">
                <a:solidFill>
                  <a:prstClr val="black"/>
                </a:solidFill>
                <a:latin typeface="Papyrus" pitchFamily="66" charset="0"/>
              </a:rPr>
              <a:t>And green scallion on top.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0" y="2661672"/>
            <a:ext cx="154721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900" b="1" dirty="0">
                <a:solidFill>
                  <a:prstClr val="black"/>
                </a:solidFill>
                <a:latin typeface="Comic Sans MS" pitchFamily="66" charset="0"/>
              </a:rPr>
              <a:t>Tuna Avocado Yuzu...18</a:t>
            </a:r>
          </a:p>
          <a:p>
            <a:pPr defTabSz="685800"/>
            <a:r>
              <a:rPr lang="en-US" sz="750" dirty="0">
                <a:solidFill>
                  <a:prstClr val="black"/>
                </a:solidFill>
                <a:latin typeface="Papyrus" pitchFamily="66" charset="0"/>
              </a:rPr>
              <a:t>Citrus Juice sauce.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24947" y="2462674"/>
            <a:ext cx="1518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900" b="1" dirty="0">
                <a:solidFill>
                  <a:prstClr val="black"/>
                </a:solidFill>
                <a:latin typeface="Comic Sans MS" pitchFamily="66" charset="0"/>
              </a:rPr>
              <a:t>Salmon Tataki........18</a:t>
            </a:r>
          </a:p>
          <a:p>
            <a:pPr defTabSz="685800"/>
            <a:r>
              <a:rPr lang="en-US" sz="750" dirty="0">
                <a:solidFill>
                  <a:prstClr val="black"/>
                </a:solidFill>
                <a:latin typeface="Papyrus" pitchFamily="66" charset="0"/>
              </a:rPr>
              <a:t>Lightly seared salmon w. salad</a:t>
            </a:r>
          </a:p>
          <a:p>
            <a:pPr defTabSz="685800"/>
            <a:r>
              <a:rPr lang="en-US" sz="750" dirty="0">
                <a:solidFill>
                  <a:prstClr val="black"/>
                </a:solidFill>
                <a:latin typeface="Papyrus" pitchFamily="66" charset="0"/>
              </a:rPr>
              <a:t>And avocado. Spicy mango&amp;</a:t>
            </a:r>
          </a:p>
          <a:p>
            <a:pPr defTabSz="685800"/>
            <a:r>
              <a:rPr lang="en-US" sz="750" dirty="0">
                <a:solidFill>
                  <a:prstClr val="black"/>
                </a:solidFill>
                <a:latin typeface="Papyrus" pitchFamily="66" charset="0"/>
              </a:rPr>
              <a:t>Wasabi sauce on top</a:t>
            </a:r>
          </a:p>
          <a:p>
            <a:pPr defTabSz="685800"/>
            <a:endParaRPr lang="en-US" sz="750" dirty="0">
              <a:solidFill>
                <a:prstClr val="black"/>
              </a:solidFill>
              <a:latin typeface="Papyrus" pitchFamily="66" charset="0"/>
            </a:endParaRPr>
          </a:p>
          <a:p>
            <a:pPr defTabSz="685800"/>
            <a:endParaRPr lang="en-US" sz="9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35967" y="2662788"/>
            <a:ext cx="151035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900" b="1" dirty="0">
                <a:solidFill>
                  <a:prstClr val="black"/>
                </a:solidFill>
                <a:latin typeface="Comic Sans MS" pitchFamily="66" charset="0"/>
              </a:rPr>
              <a:t>Spicy Tuna Tartar...17</a:t>
            </a:r>
          </a:p>
          <a:p>
            <a:pPr defTabSz="685800"/>
            <a:r>
              <a:rPr lang="en-US" sz="750" dirty="0">
                <a:solidFill>
                  <a:prstClr val="black"/>
                </a:solidFill>
                <a:latin typeface="Papyrus" pitchFamily="66" charset="0"/>
              </a:rPr>
              <a:t>Avocado &amp; miso mango sauce.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10000" y="3062838"/>
            <a:ext cx="1582484" cy="1177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900" b="1" dirty="0">
                <a:solidFill>
                  <a:prstClr val="black"/>
                </a:solidFill>
                <a:latin typeface="Comic Sans MS" pitchFamily="66" charset="0"/>
              </a:rPr>
              <a:t>Treasure Island.......17</a:t>
            </a:r>
          </a:p>
          <a:p>
            <a:pPr defTabSz="685800"/>
            <a:r>
              <a:rPr lang="en-US" sz="750" dirty="0">
                <a:solidFill>
                  <a:prstClr val="black"/>
                </a:solidFill>
                <a:latin typeface="Papyrus" pitchFamily="66" charset="0"/>
              </a:rPr>
              <a:t>assorted fish on avocado boat w.</a:t>
            </a:r>
          </a:p>
          <a:p>
            <a:pPr defTabSz="685800"/>
            <a:r>
              <a:rPr lang="en-US" sz="750" dirty="0">
                <a:solidFill>
                  <a:prstClr val="black"/>
                </a:solidFill>
                <a:latin typeface="Papyrus" pitchFamily="66" charset="0"/>
              </a:rPr>
              <a:t>Spicy </a:t>
            </a:r>
            <a:r>
              <a:rPr lang="en-US" sz="750" dirty="0" err="1">
                <a:solidFill>
                  <a:prstClr val="black"/>
                </a:solidFill>
                <a:latin typeface="Papyrus" pitchFamily="66" charset="0"/>
              </a:rPr>
              <a:t>yuzu</a:t>
            </a:r>
            <a:r>
              <a:rPr lang="en-US" sz="750" dirty="0">
                <a:solidFill>
                  <a:prstClr val="black"/>
                </a:solidFill>
                <a:latin typeface="Papyrus" pitchFamily="66" charset="0"/>
              </a:rPr>
              <a:t> sauce.</a:t>
            </a:r>
          </a:p>
          <a:p>
            <a:pPr defTabSz="685800">
              <a:lnSpc>
                <a:spcPct val="150000"/>
              </a:lnSpc>
            </a:pPr>
            <a:r>
              <a:rPr lang="en-US" sz="900" b="1" dirty="0" err="1">
                <a:solidFill>
                  <a:prstClr val="black"/>
                </a:solidFill>
                <a:latin typeface="Comic Sans MS" pitchFamily="66" charset="0"/>
              </a:rPr>
              <a:t>Usuzukuri</a:t>
            </a:r>
            <a:r>
              <a:rPr lang="en-US" sz="900" b="1" dirty="0">
                <a:solidFill>
                  <a:prstClr val="black"/>
                </a:solidFill>
                <a:latin typeface="Comic Sans MS" pitchFamily="66" charset="0"/>
              </a:rPr>
              <a:t>..............18</a:t>
            </a:r>
          </a:p>
          <a:p>
            <a:pPr defTabSz="685800"/>
            <a:r>
              <a:rPr lang="en-US" sz="750" dirty="0">
                <a:solidFill>
                  <a:prstClr val="black"/>
                </a:solidFill>
                <a:latin typeface="Papyrus" pitchFamily="66" charset="0"/>
              </a:rPr>
              <a:t>Sliced thinly fluke w. </a:t>
            </a:r>
            <a:r>
              <a:rPr lang="en-US" sz="750" dirty="0" err="1">
                <a:solidFill>
                  <a:prstClr val="black"/>
                </a:solidFill>
                <a:latin typeface="Papyrus" pitchFamily="66" charset="0"/>
              </a:rPr>
              <a:t>ponzu</a:t>
            </a:r>
            <a:r>
              <a:rPr lang="en-US" sz="750" dirty="0">
                <a:solidFill>
                  <a:prstClr val="black"/>
                </a:solidFill>
                <a:latin typeface="Papyrus" pitchFamily="66" charset="0"/>
              </a:rPr>
              <a:t> sauce.</a:t>
            </a:r>
          </a:p>
          <a:p>
            <a:pPr defTabSz="685800">
              <a:lnSpc>
                <a:spcPct val="150000"/>
              </a:lnSpc>
            </a:pPr>
            <a:r>
              <a:rPr lang="en-US" sz="900" b="1" dirty="0">
                <a:solidFill>
                  <a:prstClr val="black"/>
                </a:solidFill>
                <a:latin typeface="Comic Sans MS" pitchFamily="66" charset="0"/>
              </a:rPr>
              <a:t>Sushi App (4 pcs.)....12</a:t>
            </a:r>
          </a:p>
          <a:p>
            <a:pPr defTabSz="685800">
              <a:lnSpc>
                <a:spcPct val="150000"/>
              </a:lnSpc>
            </a:pPr>
            <a:r>
              <a:rPr lang="en-US" sz="900" b="1" dirty="0">
                <a:solidFill>
                  <a:prstClr val="black"/>
                </a:solidFill>
                <a:latin typeface="Comic Sans MS" pitchFamily="66" charset="0"/>
              </a:rPr>
              <a:t>Sashimi App (7 pcs.)..16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10400" y="3062839"/>
            <a:ext cx="152798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900" b="1" dirty="0">
                <a:solidFill>
                  <a:prstClr val="black"/>
                </a:solidFill>
                <a:latin typeface="Comic Sans MS" pitchFamily="66" charset="0"/>
              </a:rPr>
              <a:t>Red Snapper w. </a:t>
            </a:r>
            <a:r>
              <a:rPr lang="en-US" sz="900" b="1" dirty="0" err="1">
                <a:solidFill>
                  <a:prstClr val="black"/>
                </a:solidFill>
                <a:latin typeface="Comic Sans MS" pitchFamily="66" charset="0"/>
              </a:rPr>
              <a:t>Yuzu</a:t>
            </a:r>
            <a:endParaRPr lang="en-US" sz="900" b="1" dirty="0">
              <a:solidFill>
                <a:prstClr val="black"/>
              </a:solidFill>
              <a:latin typeface="Comic Sans MS" pitchFamily="66" charset="0"/>
            </a:endParaRPr>
          </a:p>
          <a:p>
            <a:pPr defTabSz="685800"/>
            <a:r>
              <a:rPr lang="en-US" sz="900" b="1" dirty="0">
                <a:solidFill>
                  <a:prstClr val="black"/>
                </a:solidFill>
                <a:latin typeface="Comic Sans MS" pitchFamily="66" charset="0"/>
              </a:rPr>
              <a:t>Sauce.</a:t>
            </a:r>
            <a:r>
              <a:rPr lang="en-US" sz="750" dirty="0">
                <a:solidFill>
                  <a:prstClr val="black"/>
                </a:solidFill>
                <a:latin typeface="Papyrus" pitchFamily="66" charset="0"/>
              </a:rPr>
              <a:t>( Citrus Juice)</a:t>
            </a:r>
            <a:r>
              <a:rPr lang="en-US" sz="900" b="1" dirty="0">
                <a:solidFill>
                  <a:prstClr val="black"/>
                </a:solidFill>
                <a:latin typeface="Comic Sans MS" pitchFamily="66" charset="0"/>
              </a:rPr>
              <a:t>....17</a:t>
            </a:r>
          </a:p>
          <a:p>
            <a:pPr defTabSz="685800">
              <a:lnSpc>
                <a:spcPct val="150000"/>
              </a:lnSpc>
            </a:pPr>
            <a:r>
              <a:rPr lang="en-US" sz="900" b="1" dirty="0" err="1">
                <a:solidFill>
                  <a:prstClr val="black"/>
                </a:solidFill>
                <a:latin typeface="Comic Sans MS" pitchFamily="66" charset="0"/>
              </a:rPr>
              <a:t>Tako</a:t>
            </a:r>
            <a:r>
              <a:rPr lang="en-US" sz="9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900" b="1" dirty="0" err="1">
                <a:solidFill>
                  <a:prstClr val="black"/>
                </a:solidFill>
                <a:latin typeface="Comic Sans MS" pitchFamily="66" charset="0"/>
              </a:rPr>
              <a:t>Su</a:t>
            </a:r>
            <a:r>
              <a:rPr lang="en-US" sz="900" b="1" dirty="0">
                <a:solidFill>
                  <a:prstClr val="black"/>
                </a:solidFill>
                <a:latin typeface="Comic Sans MS" pitchFamily="66" charset="0"/>
              </a:rPr>
              <a:t>...............17</a:t>
            </a:r>
          </a:p>
          <a:p>
            <a:pPr defTabSz="685800"/>
            <a:r>
              <a:rPr lang="en-US" sz="750" dirty="0" err="1">
                <a:solidFill>
                  <a:prstClr val="black"/>
                </a:solidFill>
                <a:latin typeface="Papyrus" pitchFamily="66" charset="0"/>
              </a:rPr>
              <a:t>Otcopus</a:t>
            </a:r>
            <a:r>
              <a:rPr lang="en-US" sz="750" dirty="0">
                <a:solidFill>
                  <a:prstClr val="black"/>
                </a:solidFill>
                <a:latin typeface="Papyrus" pitchFamily="66" charset="0"/>
              </a:rPr>
              <a:t>, cucumber in sweet</a:t>
            </a:r>
          </a:p>
          <a:p>
            <a:pPr defTabSz="685800"/>
            <a:r>
              <a:rPr lang="en-US" sz="750" dirty="0">
                <a:solidFill>
                  <a:prstClr val="black"/>
                </a:solidFill>
                <a:latin typeface="Papyrus" pitchFamily="66" charset="0"/>
              </a:rPr>
              <a:t>Vinegar sauce.</a:t>
            </a:r>
          </a:p>
          <a:p>
            <a:pPr defTabSz="685800">
              <a:lnSpc>
                <a:spcPct val="150000"/>
              </a:lnSpc>
            </a:pPr>
            <a:r>
              <a:rPr lang="en-US" sz="900" b="1" dirty="0" err="1">
                <a:solidFill>
                  <a:prstClr val="black"/>
                </a:solidFill>
                <a:latin typeface="Comic Sans MS" pitchFamily="66" charset="0"/>
              </a:rPr>
              <a:t>Sunomono</a:t>
            </a:r>
            <a:r>
              <a:rPr lang="en-US" sz="900" b="1" dirty="0">
                <a:solidFill>
                  <a:prstClr val="black"/>
                </a:solidFill>
                <a:latin typeface="Comic Sans MS" pitchFamily="66" charset="0"/>
              </a:rPr>
              <a:t>.............15</a:t>
            </a:r>
          </a:p>
          <a:p>
            <a:pPr defTabSz="685800"/>
            <a:r>
              <a:rPr lang="en-US" sz="750" dirty="0">
                <a:solidFill>
                  <a:prstClr val="black"/>
                </a:solidFill>
                <a:latin typeface="Papyrus" pitchFamily="66" charset="0"/>
              </a:rPr>
              <a:t>Smoke salmon, shrimp, </a:t>
            </a:r>
            <a:r>
              <a:rPr lang="en-US" sz="750" dirty="0" err="1">
                <a:solidFill>
                  <a:prstClr val="black"/>
                </a:solidFill>
                <a:latin typeface="Papyrus" pitchFamily="66" charset="0"/>
              </a:rPr>
              <a:t>kani</a:t>
            </a:r>
            <a:r>
              <a:rPr lang="en-US" sz="750" dirty="0">
                <a:solidFill>
                  <a:prstClr val="black"/>
                </a:solidFill>
                <a:latin typeface="Papyrus" pitchFamily="66" charset="0"/>
              </a:rPr>
              <a:t> &amp;</a:t>
            </a:r>
          </a:p>
          <a:p>
            <a:pPr defTabSz="685800"/>
            <a:r>
              <a:rPr lang="en-US" sz="750" dirty="0">
                <a:solidFill>
                  <a:prstClr val="black"/>
                </a:solidFill>
                <a:latin typeface="Papyrus" pitchFamily="66" charset="0"/>
              </a:rPr>
              <a:t>White fish in vinegar sauce.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59854" y="3886200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900" b="1" dirty="0">
                <a:solidFill>
                  <a:prstClr val="black"/>
                </a:solidFill>
                <a:latin typeface="Comic Sans MS" pitchFamily="66" charset="0"/>
              </a:rPr>
              <a:t>Spicy Tuna w. Crispy</a:t>
            </a:r>
          </a:p>
          <a:p>
            <a:pPr defTabSz="685800"/>
            <a:r>
              <a:rPr lang="en-US" sz="900" b="1" dirty="0">
                <a:solidFill>
                  <a:prstClr val="black"/>
                </a:solidFill>
                <a:latin typeface="Comic Sans MS" pitchFamily="66" charset="0"/>
              </a:rPr>
              <a:t>Rice cake.............16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11218" r="13321" b="30388"/>
          <a:stretch/>
        </p:blipFill>
        <p:spPr>
          <a:xfrm>
            <a:off x="5467350" y="451374"/>
            <a:ext cx="1378457" cy="866276"/>
          </a:xfrm>
          <a:prstGeom prst="round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7" t="22008" r="8407" b="9087"/>
          <a:stretch/>
        </p:blipFill>
        <p:spPr>
          <a:xfrm>
            <a:off x="5463922" y="3041634"/>
            <a:ext cx="1378457" cy="866276"/>
          </a:xfrm>
          <a:prstGeom prst="round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t="14642" b="22169"/>
          <a:stretch/>
        </p:blipFill>
        <p:spPr>
          <a:xfrm>
            <a:off x="5463921" y="1835103"/>
            <a:ext cx="1381886" cy="668655"/>
          </a:xfrm>
          <a:prstGeom prst="round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038600" y="-14333"/>
            <a:ext cx="4286250" cy="7245844"/>
            <a:chOff x="685800" y="-19110"/>
            <a:chExt cx="5715000" cy="9661124"/>
          </a:xfrm>
        </p:grpSpPr>
        <p:grpSp>
          <p:nvGrpSpPr>
            <p:cNvPr id="10" name="组合 9"/>
            <p:cNvGrpSpPr/>
            <p:nvPr/>
          </p:nvGrpSpPr>
          <p:grpSpPr>
            <a:xfrm>
              <a:off x="685800" y="3576832"/>
              <a:ext cx="5715000" cy="6065182"/>
              <a:chOff x="685800" y="3576832"/>
              <a:chExt cx="5715000" cy="606518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685800" y="4038600"/>
                <a:ext cx="5638800" cy="29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Sushi Deluxe </a:t>
                </a:r>
                <a:r>
                  <a:rPr lang="en-US" sz="750" dirty="0">
                    <a:latin typeface="Papyrus" pitchFamily="66" charset="0"/>
                  </a:rPr>
                  <a:t>( 10 </a:t>
                </a:r>
                <a:r>
                  <a:rPr lang="en-US" sz="750" dirty="0" err="1">
                    <a:latin typeface="Papyrus" pitchFamily="66" charset="0"/>
                  </a:rPr>
                  <a:t>pcs</a:t>
                </a:r>
                <a:r>
                  <a:rPr lang="en-US" sz="750" dirty="0">
                    <a:latin typeface="Papyrus" pitchFamily="66" charset="0"/>
                  </a:rPr>
                  <a:t>. of assorted sushi &amp; tuna roll  ) </a:t>
                </a:r>
                <a:r>
                  <a:rPr lang="en-US" sz="900" b="1" dirty="0">
                    <a:latin typeface="Comic Sans MS" pitchFamily="66" charset="0"/>
                  </a:rPr>
                  <a:t>...............................</a:t>
                </a:r>
                <a:endParaRPr lang="en-US" sz="750" dirty="0">
                  <a:latin typeface="Papyrus" pitchFamily="66" charset="0"/>
                </a:endParaRPr>
              </a:p>
              <a:p>
                <a:pPr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Sashimi Deluxe </a:t>
                </a:r>
                <a:r>
                  <a:rPr lang="en-US" sz="750" dirty="0">
                    <a:latin typeface="Papyrus" pitchFamily="66" charset="0"/>
                  </a:rPr>
                  <a:t>( 18 pcs of sashimi  )  </a:t>
                </a:r>
                <a:r>
                  <a:rPr lang="en-US" sz="900" b="1" dirty="0">
                    <a:latin typeface="Comic Sans MS" pitchFamily="66" charset="0"/>
                  </a:rPr>
                  <a:t>...........................................</a:t>
                </a:r>
                <a:endParaRPr lang="en-US" sz="750" dirty="0">
                  <a:latin typeface="Papyrus" pitchFamily="66" charset="0"/>
                </a:endParaRPr>
              </a:p>
              <a:p>
                <a:pPr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Sushi&amp; Sashimi Combo </a:t>
                </a:r>
                <a:r>
                  <a:rPr lang="en-US" sz="750" dirty="0">
                    <a:latin typeface="Papyrus" pitchFamily="66" charset="0"/>
                  </a:rPr>
                  <a:t>( 10 </a:t>
                </a:r>
                <a:r>
                  <a:rPr lang="en-US" sz="750" dirty="0" err="1">
                    <a:latin typeface="Papyrus" pitchFamily="66" charset="0"/>
                  </a:rPr>
                  <a:t>pcs</a:t>
                </a:r>
                <a:r>
                  <a:rPr lang="en-US" sz="750" dirty="0">
                    <a:latin typeface="Papyrus" pitchFamily="66" charset="0"/>
                  </a:rPr>
                  <a:t>. of sashimi, 6 </a:t>
                </a:r>
                <a:r>
                  <a:rPr lang="en-US" sz="750" dirty="0" err="1">
                    <a:latin typeface="Papyrus" pitchFamily="66" charset="0"/>
                  </a:rPr>
                  <a:t>pcs</a:t>
                </a:r>
                <a:r>
                  <a:rPr lang="en-US" sz="750" dirty="0">
                    <a:latin typeface="Papyrus" pitchFamily="66" charset="0"/>
                  </a:rPr>
                  <a:t>. of sushi &amp; tuna roll ) </a:t>
                </a:r>
                <a:r>
                  <a:rPr lang="en-US" sz="900" b="1" dirty="0">
                    <a:latin typeface="Comic Sans MS" pitchFamily="66" charset="0"/>
                  </a:rPr>
                  <a:t>................</a:t>
                </a:r>
                <a:endParaRPr lang="en-US" sz="750" dirty="0">
                  <a:latin typeface="Papyrus" pitchFamily="66" charset="0"/>
                </a:endParaRPr>
              </a:p>
              <a:p>
                <a:pPr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All Tuna or Salmon Sushi Deluxe </a:t>
                </a:r>
                <a:r>
                  <a:rPr lang="en-US" sz="750" dirty="0">
                    <a:latin typeface="Papyrus" pitchFamily="66" charset="0"/>
                  </a:rPr>
                  <a:t>( 12 pcs.  sushi. ) </a:t>
                </a:r>
                <a:r>
                  <a:rPr lang="en-US" sz="900" b="1" dirty="0">
                    <a:latin typeface="Comic Sans MS" pitchFamily="66" charset="0"/>
                  </a:rPr>
                  <a:t>...........................</a:t>
                </a:r>
                <a:endParaRPr lang="en-US" sz="750" dirty="0">
                  <a:latin typeface="Papyrus" pitchFamily="66" charset="0"/>
                </a:endParaRPr>
              </a:p>
              <a:p>
                <a:pPr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All Tuna or Salmon Sashimi </a:t>
                </a:r>
                <a:r>
                  <a:rPr lang="en-US" sz="750" dirty="0">
                    <a:latin typeface="Papyrus" pitchFamily="66" charset="0"/>
                  </a:rPr>
                  <a:t>( 15 pcs.  sashimi. ) </a:t>
                </a:r>
                <a:r>
                  <a:rPr lang="en-US" sz="900" b="1" dirty="0">
                    <a:latin typeface="Comic Sans MS" pitchFamily="66" charset="0"/>
                  </a:rPr>
                  <a:t>...............................</a:t>
                </a:r>
                <a:endParaRPr lang="en-US" sz="750" dirty="0">
                  <a:latin typeface="Papyrus" pitchFamily="66" charset="0"/>
                </a:endParaRPr>
              </a:p>
              <a:p>
                <a:pPr>
                  <a:lnSpc>
                    <a:spcPts val="1875"/>
                  </a:lnSpc>
                </a:pPr>
                <a:r>
                  <a:rPr lang="en-US" sz="900" b="1" dirty="0" err="1">
                    <a:latin typeface="Comic Sans MS" pitchFamily="66" charset="0"/>
                  </a:rPr>
                  <a:t>Tekka</a:t>
                </a:r>
                <a:r>
                  <a:rPr lang="en-US" sz="900" b="1" dirty="0">
                    <a:latin typeface="Comic Sans MS" pitchFamily="66" charset="0"/>
                  </a:rPr>
                  <a:t> Don or Salmon Don  </a:t>
                </a:r>
                <a:r>
                  <a:rPr lang="en-US" sz="750" dirty="0">
                    <a:latin typeface="Papyrus" pitchFamily="66" charset="0"/>
                  </a:rPr>
                  <a:t>( Slice tuna or salmon over seasoned sushi rice. ) </a:t>
                </a:r>
                <a:r>
                  <a:rPr lang="en-US" sz="900" b="1" dirty="0">
                    <a:latin typeface="Comic Sans MS" pitchFamily="66" charset="0"/>
                  </a:rPr>
                  <a:t>.........</a:t>
                </a:r>
                <a:endParaRPr lang="en-US" sz="750" dirty="0">
                  <a:latin typeface="Papyrus" pitchFamily="66" charset="0"/>
                </a:endParaRPr>
              </a:p>
              <a:p>
                <a:pPr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S.T.Y Sushi Deluxe </a:t>
                </a:r>
                <a:r>
                  <a:rPr lang="en-US" sz="750" dirty="0">
                    <a:latin typeface="Papyrus" pitchFamily="66" charset="0"/>
                  </a:rPr>
                  <a:t>( 5 pcs. each of tuna, salmon &amp; 3 pcs. of yellowtail ) </a:t>
                </a:r>
                <a:r>
                  <a:rPr lang="en-US" sz="900" b="1" dirty="0">
                    <a:latin typeface="Comic Sans MS" pitchFamily="66" charset="0"/>
                  </a:rPr>
                  <a:t>..............</a:t>
                </a:r>
                <a:endParaRPr lang="en-US" sz="750" dirty="0">
                  <a:latin typeface="Papyrus" pitchFamily="66" charset="0"/>
                </a:endParaRPr>
              </a:p>
              <a:p>
                <a:pPr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S.T.Y  Sashimi Deluxe </a:t>
                </a:r>
                <a:r>
                  <a:rPr lang="en-US" sz="750" dirty="0">
                    <a:latin typeface="Papyrus" pitchFamily="66" charset="0"/>
                  </a:rPr>
                  <a:t>( 5 pcs. each of tuna, salmon, yellowtail ) </a:t>
                </a:r>
                <a:r>
                  <a:rPr lang="en-US" sz="900" b="1" dirty="0">
                    <a:latin typeface="Comic Sans MS" pitchFamily="66" charset="0"/>
                  </a:rPr>
                  <a:t>...................</a:t>
                </a:r>
                <a:endParaRPr lang="en-US" sz="750" dirty="0">
                  <a:latin typeface="Papyrus" pitchFamily="66" charset="0"/>
                </a:endParaRPr>
              </a:p>
              <a:p>
                <a:pPr>
                  <a:lnSpc>
                    <a:spcPts val="1800"/>
                  </a:lnSpc>
                </a:pPr>
                <a:endParaRPr lang="en-US" sz="750" dirty="0">
                  <a:latin typeface="Papyrus" pitchFamily="66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85800" y="6598365"/>
                <a:ext cx="5715000" cy="2991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Sushi For Two </a:t>
                </a:r>
                <a:r>
                  <a:rPr lang="en-US" sz="750" dirty="0">
                    <a:latin typeface="Papyrus" pitchFamily="66" charset="0"/>
                  </a:rPr>
                  <a:t>( 16 </a:t>
                </a:r>
                <a:r>
                  <a:rPr lang="en-US" sz="750" dirty="0" err="1">
                    <a:latin typeface="Papyrus" pitchFamily="66" charset="0"/>
                  </a:rPr>
                  <a:t>pcs</a:t>
                </a:r>
                <a:r>
                  <a:rPr lang="en-US" sz="750" dirty="0">
                    <a:latin typeface="Papyrus" pitchFamily="66" charset="0"/>
                  </a:rPr>
                  <a:t>. of sushi, spicy tuna roll, shrimp tempura roll, dragon roll ) </a:t>
                </a:r>
                <a:r>
                  <a:rPr lang="en-US" sz="900" b="1" dirty="0">
                    <a:latin typeface="Comic Sans MS" pitchFamily="66" charset="0"/>
                  </a:rPr>
                  <a:t>........</a:t>
                </a:r>
                <a:endParaRPr lang="en-US" sz="750" dirty="0">
                  <a:latin typeface="Papyrus" pitchFamily="66" charset="0"/>
                </a:endParaRPr>
              </a:p>
              <a:p>
                <a:pPr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Love Boat For Two</a:t>
                </a:r>
                <a:r>
                  <a:rPr lang="en-US" sz="900" dirty="0">
                    <a:latin typeface="Comic Sans MS" pitchFamily="66" charset="0"/>
                  </a:rPr>
                  <a:t> </a:t>
                </a:r>
                <a:r>
                  <a:rPr lang="en-US" sz="750" dirty="0">
                    <a:latin typeface="Papyrus" pitchFamily="66" charset="0"/>
                  </a:rPr>
                  <a:t>( 10 </a:t>
                </a:r>
                <a:r>
                  <a:rPr lang="en-US" sz="750" dirty="0" err="1">
                    <a:latin typeface="Papyrus" pitchFamily="66" charset="0"/>
                  </a:rPr>
                  <a:t>pcs</a:t>
                </a:r>
                <a:r>
                  <a:rPr lang="en-US" sz="750" dirty="0">
                    <a:latin typeface="Papyrus" pitchFamily="66" charset="0"/>
                  </a:rPr>
                  <a:t>. of sushi,18 </a:t>
                </a:r>
                <a:r>
                  <a:rPr lang="en-US" sz="750" dirty="0" err="1">
                    <a:latin typeface="Papyrus" pitchFamily="66" charset="0"/>
                  </a:rPr>
                  <a:t>pcs</a:t>
                </a:r>
                <a:r>
                  <a:rPr lang="en-US" sz="750" dirty="0">
                    <a:latin typeface="Papyrus" pitchFamily="66" charset="0"/>
                  </a:rPr>
                  <a:t>. of sashimi, spider roll, rainbow roll ) </a:t>
                </a:r>
                <a:r>
                  <a:rPr lang="en-US" sz="900" b="1" dirty="0">
                    <a:latin typeface="Comic Sans MS" pitchFamily="66" charset="0"/>
                  </a:rPr>
                  <a:t>.......</a:t>
                </a:r>
                <a:endParaRPr lang="en-US" sz="750" dirty="0">
                  <a:latin typeface="Papyrus" pitchFamily="66" charset="0"/>
                </a:endParaRPr>
              </a:p>
              <a:p>
                <a:pPr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Tuna Lover </a:t>
                </a:r>
                <a:r>
                  <a:rPr lang="en-US" sz="750" dirty="0">
                    <a:latin typeface="Papyrus" pitchFamily="66" charset="0"/>
                  </a:rPr>
                  <a:t>( Spicy tuna roll, tuna roll, 1 pc. each sushi of tuna, white tuna , pepper  tuna ) </a:t>
                </a:r>
                <a:r>
                  <a:rPr lang="en-US" sz="900" b="1" dirty="0">
                    <a:latin typeface="Comic Sans MS" pitchFamily="66" charset="0"/>
                  </a:rPr>
                  <a:t>..</a:t>
                </a:r>
                <a:endParaRPr lang="en-US" sz="750" dirty="0">
                  <a:latin typeface="Papyrus" pitchFamily="66" charset="0"/>
                </a:endParaRPr>
              </a:p>
              <a:p>
                <a:pPr>
                  <a:lnSpc>
                    <a:spcPts val="1875"/>
                  </a:lnSpc>
                </a:pPr>
                <a:r>
                  <a:rPr lang="en-US" sz="900" b="1" dirty="0" err="1">
                    <a:latin typeface="Comic Sans MS" pitchFamily="66" charset="0"/>
                  </a:rPr>
                  <a:t>Chirashi</a:t>
                </a:r>
                <a:r>
                  <a:rPr lang="en-US" sz="900" b="1" dirty="0">
                    <a:latin typeface="Comic Sans MS" pitchFamily="66" charset="0"/>
                  </a:rPr>
                  <a:t> </a:t>
                </a:r>
                <a:r>
                  <a:rPr lang="en-US" sz="750" dirty="0">
                    <a:latin typeface="Papyrus" pitchFamily="66" charset="0"/>
                  </a:rPr>
                  <a:t>( Variety of raw fish &amp; Japanese pickles with sushi rice. ) </a:t>
                </a:r>
                <a:r>
                  <a:rPr lang="en-US" sz="900" b="1" dirty="0">
                    <a:latin typeface="Comic Sans MS" pitchFamily="66" charset="0"/>
                  </a:rPr>
                  <a:t>......................</a:t>
                </a:r>
                <a:endParaRPr lang="en-US" sz="750" dirty="0">
                  <a:latin typeface="Papyrus" pitchFamily="66" charset="0"/>
                </a:endParaRPr>
              </a:p>
              <a:p>
                <a:pPr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California Roll Dinner </a:t>
                </a:r>
                <a:r>
                  <a:rPr lang="en-US" sz="750" dirty="0">
                    <a:latin typeface="Papyrus" pitchFamily="66" charset="0"/>
                  </a:rPr>
                  <a:t>( 3 California roll ) </a:t>
                </a:r>
                <a:r>
                  <a:rPr lang="en-US" sz="900" b="1" dirty="0">
                    <a:latin typeface="Comic Sans MS" pitchFamily="66" charset="0"/>
                  </a:rPr>
                  <a:t>......................................</a:t>
                </a:r>
                <a:endParaRPr lang="en-US" sz="750" dirty="0">
                  <a:latin typeface="Papyrus" pitchFamily="66" charset="0"/>
                </a:endParaRPr>
              </a:p>
              <a:p>
                <a:pPr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Maki Combo </a:t>
                </a:r>
                <a:r>
                  <a:rPr lang="en-US" sz="750" dirty="0">
                    <a:latin typeface="Papyrus" pitchFamily="66" charset="0"/>
                  </a:rPr>
                  <a:t>( Tuna roll, salmon roll, California  roll ) </a:t>
                </a:r>
                <a:r>
                  <a:rPr lang="en-US" sz="900" b="1" dirty="0">
                    <a:latin typeface="Comic Sans MS" pitchFamily="66" charset="0"/>
                  </a:rPr>
                  <a:t>...............................</a:t>
                </a:r>
                <a:endParaRPr lang="en-US" sz="750" dirty="0">
                  <a:latin typeface="Papyrus" pitchFamily="66" charset="0"/>
                </a:endParaRPr>
              </a:p>
              <a:p>
                <a:pPr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Spicy Maki Combo </a:t>
                </a:r>
                <a:r>
                  <a:rPr lang="en-US" sz="750" dirty="0">
                    <a:latin typeface="Papyrus" pitchFamily="66" charset="0"/>
                  </a:rPr>
                  <a:t>( Spicy tuna roll, spicy salmon roll, spicy yellowtail roll ) </a:t>
                </a:r>
                <a:r>
                  <a:rPr lang="en-US" sz="900" b="1" dirty="0">
                    <a:latin typeface="Comic Sans MS" pitchFamily="66" charset="0"/>
                  </a:rPr>
                  <a:t>............</a:t>
                </a:r>
                <a:endParaRPr lang="en-US" sz="750" dirty="0">
                  <a:latin typeface="Papyrus" pitchFamily="66" charset="0"/>
                </a:endParaRPr>
              </a:p>
              <a:p>
                <a:pPr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Vegetable Sushi Dinner </a:t>
                </a:r>
                <a:r>
                  <a:rPr lang="en-US" sz="750" dirty="0">
                    <a:latin typeface="Papyrus" pitchFamily="66" charset="0"/>
                  </a:rPr>
                  <a:t>( 8 </a:t>
                </a:r>
                <a:r>
                  <a:rPr lang="en-US" sz="750" dirty="0" err="1">
                    <a:latin typeface="Papyrus" pitchFamily="66" charset="0"/>
                  </a:rPr>
                  <a:t>pcs.of</a:t>
                </a:r>
                <a:r>
                  <a:rPr lang="en-US" sz="750" dirty="0">
                    <a:latin typeface="Papyrus" pitchFamily="66" charset="0"/>
                  </a:rPr>
                  <a:t> veg. sushi &amp; vegetable roll ) </a:t>
                </a:r>
                <a:r>
                  <a:rPr lang="en-US" sz="900" b="1" dirty="0">
                    <a:latin typeface="Comic Sans MS" pitchFamily="66" charset="0"/>
                  </a:rPr>
                  <a:t>.....................</a:t>
                </a:r>
                <a:endParaRPr lang="en-US" sz="750" dirty="0">
                  <a:latin typeface="Papyrus" pitchFamily="66" charset="0"/>
                </a:endParaRPr>
              </a:p>
              <a:p>
                <a:pPr>
                  <a:lnSpc>
                    <a:spcPts val="1800"/>
                  </a:lnSpc>
                </a:pPr>
                <a:endParaRPr lang="en-US" sz="900" b="1" dirty="0">
                  <a:latin typeface="Comic Sans MS" pitchFamily="66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105400" y="4038600"/>
                <a:ext cx="1219200" cy="5603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28</a:t>
                </a:r>
              </a:p>
              <a:p>
                <a:pPr algn="r"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31</a:t>
                </a:r>
              </a:p>
              <a:p>
                <a:pPr algn="r"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33</a:t>
                </a:r>
              </a:p>
              <a:p>
                <a:pPr algn="r"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31 </a:t>
                </a:r>
              </a:p>
              <a:p>
                <a:pPr algn="r"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34 </a:t>
                </a:r>
              </a:p>
              <a:p>
                <a:pPr algn="r"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30</a:t>
                </a:r>
              </a:p>
              <a:p>
                <a:pPr algn="r"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31</a:t>
                </a:r>
              </a:p>
              <a:p>
                <a:pPr algn="r"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34</a:t>
                </a:r>
              </a:p>
              <a:p>
                <a:pPr algn="r"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60</a:t>
                </a:r>
              </a:p>
              <a:p>
                <a:pPr algn="r"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68</a:t>
                </a:r>
              </a:p>
              <a:p>
                <a:pPr algn="r"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22</a:t>
                </a:r>
              </a:p>
              <a:p>
                <a:pPr algn="r"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27</a:t>
                </a:r>
              </a:p>
              <a:p>
                <a:pPr algn="r"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20</a:t>
                </a:r>
              </a:p>
              <a:p>
                <a:pPr algn="r"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21</a:t>
                </a:r>
              </a:p>
              <a:p>
                <a:pPr algn="r"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22</a:t>
                </a:r>
              </a:p>
              <a:p>
                <a:pPr algn="r">
                  <a:lnSpc>
                    <a:spcPts val="1875"/>
                  </a:lnSpc>
                </a:pPr>
                <a:r>
                  <a:rPr lang="en-US" sz="900" b="1" dirty="0">
                    <a:latin typeface="Comic Sans MS" pitchFamily="66" charset="0"/>
                  </a:rPr>
                  <a:t>22</a:t>
                </a:r>
              </a:p>
              <a:p>
                <a:pPr algn="r">
                  <a:lnSpc>
                    <a:spcPts val="1875"/>
                  </a:lnSpc>
                </a:pPr>
                <a:endParaRPr lang="en-US" sz="900" b="1" dirty="0">
                  <a:latin typeface="Comic Sans MS" pitchFamily="66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57400" y="3576832"/>
                <a:ext cx="2895600" cy="568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>
                    <a:latin typeface="Comic Sans MS" pitchFamily="66" charset="0"/>
                  </a:rPr>
                  <a:t>SUSHI ENTREES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n-US" sz="1350" dirty="0"/>
                  <a:t> </a:t>
                </a:r>
                <a:r>
                  <a:rPr lang="en-US" sz="750" dirty="0">
                    <a:latin typeface="Comic Sans MS" pitchFamily="66" charset="0"/>
                  </a:rPr>
                  <a:t>Served w. Soup &amp; Salad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685800" y="381000"/>
              <a:ext cx="5562600" cy="4302031"/>
              <a:chOff x="685800" y="251222"/>
              <a:chExt cx="5562600" cy="43020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252949"/>
                <a:ext cx="2133600" cy="3129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350"/>
                  </a:lnSpc>
                </a:pPr>
                <a:r>
                  <a:rPr lang="en-US" sz="900" b="1" dirty="0">
                    <a:latin typeface="Comic Sans MS" pitchFamily="66" charset="0"/>
                  </a:rPr>
                  <a:t>Avocado</a:t>
                </a:r>
              </a:p>
              <a:p>
                <a:r>
                  <a:rPr lang="en-US" sz="900" b="1" dirty="0">
                    <a:latin typeface="Comic Sans MS" pitchFamily="66" charset="0"/>
                  </a:rPr>
                  <a:t>Cucumber</a:t>
                </a:r>
              </a:p>
              <a:p>
                <a:r>
                  <a:rPr lang="en-US" sz="900" b="1" dirty="0">
                    <a:latin typeface="Comic Sans MS" pitchFamily="66" charset="0"/>
                  </a:rPr>
                  <a:t>Crab Stick</a:t>
                </a:r>
              </a:p>
              <a:p>
                <a:r>
                  <a:rPr lang="en-US" sz="900" b="1" dirty="0">
                    <a:latin typeface="Comic Sans MS" pitchFamily="66" charset="0"/>
                  </a:rPr>
                  <a:t>California</a:t>
                </a:r>
              </a:p>
              <a:p>
                <a:pPr>
                  <a:lnSpc>
                    <a:spcPts val="750"/>
                  </a:lnSpc>
                </a:pPr>
                <a:r>
                  <a:rPr lang="en-US" sz="750" dirty="0">
                    <a:latin typeface="Papyrus" pitchFamily="66" charset="0"/>
                  </a:rPr>
                  <a:t>Crabmeat, cucumber, avocado</a:t>
                </a:r>
              </a:p>
              <a:p>
                <a:r>
                  <a:rPr lang="en-US" sz="900" b="1" dirty="0">
                    <a:latin typeface="Comic Sans MS" pitchFamily="66" charset="0"/>
                  </a:rPr>
                  <a:t>Vegetable</a:t>
                </a:r>
              </a:p>
              <a:p>
                <a:pPr>
                  <a:lnSpc>
                    <a:spcPts val="750"/>
                  </a:lnSpc>
                </a:pPr>
                <a:r>
                  <a:rPr lang="en-US" sz="750" dirty="0">
                    <a:latin typeface="Papyrus" pitchFamily="66" charset="0"/>
                  </a:rPr>
                  <a:t>Avocado, cucumber, </a:t>
                </a:r>
                <a:r>
                  <a:rPr lang="en-US" sz="750" dirty="0" err="1">
                    <a:latin typeface="Papyrus" pitchFamily="66" charset="0"/>
                  </a:rPr>
                  <a:t>kanpyo</a:t>
                </a:r>
                <a:r>
                  <a:rPr lang="en-US" sz="750" dirty="0">
                    <a:latin typeface="Papyrus" pitchFamily="66" charset="0"/>
                  </a:rPr>
                  <a:t>, </a:t>
                </a:r>
                <a:r>
                  <a:rPr lang="en-US" sz="750" dirty="0" err="1">
                    <a:latin typeface="Papyrus" pitchFamily="66" charset="0"/>
                  </a:rPr>
                  <a:t>oshinko</a:t>
                </a:r>
                <a:r>
                  <a:rPr lang="en-US" sz="750" dirty="0">
                    <a:latin typeface="Papyrus" pitchFamily="66" charset="0"/>
                  </a:rPr>
                  <a:t>, asparagus</a:t>
                </a:r>
              </a:p>
              <a:p>
                <a:r>
                  <a:rPr lang="en-US" sz="900" b="1" dirty="0">
                    <a:latin typeface="Comic Sans MS" pitchFamily="66" charset="0"/>
                  </a:rPr>
                  <a:t>Shitake ( mushroom )</a:t>
                </a:r>
              </a:p>
              <a:p>
                <a:r>
                  <a:rPr lang="en-US" sz="900" b="1" dirty="0">
                    <a:latin typeface="Comic Sans MS" pitchFamily="66" charset="0"/>
                  </a:rPr>
                  <a:t>Sweet Potato</a:t>
                </a:r>
              </a:p>
              <a:p>
                <a:r>
                  <a:rPr lang="en-US" sz="900" b="1" dirty="0">
                    <a:latin typeface="Comic Sans MS" pitchFamily="66" charset="0"/>
                  </a:rPr>
                  <a:t>Shrimp</a:t>
                </a:r>
              </a:p>
              <a:p>
                <a:r>
                  <a:rPr lang="en-US" sz="900" b="1" dirty="0">
                    <a:latin typeface="Comic Sans MS" pitchFamily="66" charset="0"/>
                  </a:rPr>
                  <a:t>Shrimp Tempura</a:t>
                </a:r>
              </a:p>
              <a:p>
                <a:r>
                  <a:rPr lang="en-US" sz="900" b="1" dirty="0">
                    <a:latin typeface="Comic Sans MS" pitchFamily="66" charset="0"/>
                  </a:rPr>
                  <a:t>Salmon</a:t>
                </a:r>
              </a:p>
              <a:p>
                <a:r>
                  <a:rPr lang="en-US" sz="900" b="1" dirty="0">
                    <a:latin typeface="Comic Sans MS" pitchFamily="66" charset="0"/>
                  </a:rPr>
                  <a:t>Smoke Salmon</a:t>
                </a:r>
              </a:p>
              <a:p>
                <a:r>
                  <a:rPr lang="en-US" sz="900" b="1" dirty="0">
                    <a:latin typeface="Comic Sans MS" pitchFamily="66" charset="0"/>
                  </a:rPr>
                  <a:t>Salmon Skin</a:t>
                </a:r>
              </a:p>
              <a:p>
                <a:r>
                  <a:rPr lang="en-US" sz="900" b="1" dirty="0">
                    <a:latin typeface="Comic Sans MS" pitchFamily="66" charset="0"/>
                  </a:rPr>
                  <a:t>Alaska</a:t>
                </a:r>
              </a:p>
              <a:p>
                <a:pPr>
                  <a:lnSpc>
                    <a:spcPts val="750"/>
                  </a:lnSpc>
                </a:pPr>
                <a:r>
                  <a:rPr lang="en-US" sz="750" dirty="0">
                    <a:latin typeface="Papyrus" pitchFamily="66" charset="0"/>
                  </a:rPr>
                  <a:t>Salmon, avocado, cucumber.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733800" y="251222"/>
                <a:ext cx="2209800" cy="4302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350"/>
                  </a:lnSpc>
                </a:pPr>
                <a:r>
                  <a:rPr lang="en-US" sz="900" b="1" dirty="0">
                    <a:latin typeface="Comic Sans MS" pitchFamily="66" charset="0"/>
                  </a:rPr>
                  <a:t>Tuna</a:t>
                </a:r>
              </a:p>
              <a:p>
                <a:r>
                  <a:rPr lang="en-US" sz="900" b="1" dirty="0">
                    <a:latin typeface="Comic Sans MS" pitchFamily="66" charset="0"/>
                  </a:rPr>
                  <a:t>White Tuna</a:t>
                </a:r>
              </a:p>
              <a:p>
                <a:r>
                  <a:rPr lang="en-US" sz="900" b="1" dirty="0">
                    <a:latin typeface="Comic Sans MS" pitchFamily="66" charset="0"/>
                  </a:rPr>
                  <a:t>Pepper Tuna</a:t>
                </a:r>
              </a:p>
              <a:p>
                <a:r>
                  <a:rPr lang="en-US" sz="900" b="1" dirty="0">
                    <a:latin typeface="Comic Sans MS" pitchFamily="66" charset="0"/>
                  </a:rPr>
                  <a:t>Yellowtail w. Scallion</a:t>
                </a:r>
              </a:p>
              <a:p>
                <a:r>
                  <a:rPr lang="en-US" sz="900" b="1" dirty="0">
                    <a:latin typeface="Comic Sans MS" pitchFamily="66" charset="0"/>
                  </a:rPr>
                  <a:t>Spicy Tuna</a:t>
                </a:r>
              </a:p>
              <a:p>
                <a:r>
                  <a:rPr lang="en-US" sz="900" b="1" dirty="0">
                    <a:latin typeface="Comic Sans MS" pitchFamily="66" charset="0"/>
                  </a:rPr>
                  <a:t>Spicy Salmon</a:t>
                </a:r>
              </a:p>
              <a:p>
                <a:r>
                  <a:rPr lang="en-US" sz="900" b="1" dirty="0">
                    <a:latin typeface="Comic Sans MS" pitchFamily="66" charset="0"/>
                  </a:rPr>
                  <a:t>Spicy Yellowtail</a:t>
                </a:r>
              </a:p>
              <a:p>
                <a:r>
                  <a:rPr lang="en-US" sz="900" b="1" dirty="0">
                    <a:latin typeface="Comic Sans MS" pitchFamily="66" charset="0"/>
                  </a:rPr>
                  <a:t>Spicy Scallop</a:t>
                </a:r>
              </a:p>
              <a:p>
                <a:r>
                  <a:rPr lang="en-US" sz="900" b="1" dirty="0">
                    <a:latin typeface="Comic Sans MS" pitchFamily="66" charset="0"/>
                  </a:rPr>
                  <a:t>Eel Avocado/Cucumber</a:t>
                </a:r>
              </a:p>
              <a:p>
                <a:r>
                  <a:rPr lang="en-US" sz="900" b="1" dirty="0">
                    <a:latin typeface="Comic Sans MS" pitchFamily="66" charset="0"/>
                  </a:rPr>
                  <a:t>Boston</a:t>
                </a:r>
              </a:p>
              <a:p>
                <a:pPr>
                  <a:lnSpc>
                    <a:spcPts val="750"/>
                  </a:lnSpc>
                </a:pPr>
                <a:r>
                  <a:rPr lang="en-US" sz="750" dirty="0">
                    <a:latin typeface="Papyrus" pitchFamily="66" charset="0"/>
                  </a:rPr>
                  <a:t>Shrimp, cucumber, lettuce &amp; mayonnaise</a:t>
                </a:r>
              </a:p>
              <a:p>
                <a:r>
                  <a:rPr lang="en-US" sz="900" b="1" dirty="0">
                    <a:latin typeface="Comic Sans MS" pitchFamily="66" charset="0"/>
                  </a:rPr>
                  <a:t>Philadelphia</a:t>
                </a:r>
              </a:p>
              <a:p>
                <a:pPr>
                  <a:lnSpc>
                    <a:spcPts val="750"/>
                  </a:lnSpc>
                </a:pPr>
                <a:r>
                  <a:rPr lang="en-US" sz="750" dirty="0">
                    <a:latin typeface="Papyrus" pitchFamily="66" charset="0"/>
                  </a:rPr>
                  <a:t>Smoke salmon, avocado, cream cheese.</a:t>
                </a:r>
              </a:p>
              <a:p>
                <a:r>
                  <a:rPr lang="en-US" sz="900" b="1" dirty="0" err="1">
                    <a:latin typeface="Comic Sans MS" pitchFamily="66" charset="0"/>
                  </a:rPr>
                  <a:t>Futo</a:t>
                </a:r>
                <a:r>
                  <a:rPr lang="en-US" sz="900" b="1" dirty="0">
                    <a:latin typeface="Comic Sans MS" pitchFamily="66" charset="0"/>
                  </a:rPr>
                  <a:t> Maki</a:t>
                </a:r>
              </a:p>
              <a:p>
                <a:pPr>
                  <a:lnSpc>
                    <a:spcPts val="750"/>
                  </a:lnSpc>
                </a:pPr>
                <a:r>
                  <a:rPr lang="en-US" sz="750" dirty="0">
                    <a:latin typeface="Papyrus" pitchFamily="66" charset="0"/>
                  </a:rPr>
                  <a:t>Egg, crabmeat, </a:t>
                </a:r>
                <a:r>
                  <a:rPr lang="en-US" sz="750" dirty="0" err="1">
                    <a:latin typeface="Papyrus" pitchFamily="66" charset="0"/>
                  </a:rPr>
                  <a:t>oshinko</a:t>
                </a:r>
                <a:r>
                  <a:rPr lang="en-US" sz="750" dirty="0">
                    <a:latin typeface="Papyrus" pitchFamily="66" charset="0"/>
                  </a:rPr>
                  <a:t>, cucumber, avocado.</a:t>
                </a:r>
              </a:p>
              <a:p>
                <a:pPr>
                  <a:lnSpc>
                    <a:spcPts val="1350"/>
                  </a:lnSpc>
                </a:pPr>
                <a:endParaRPr lang="en-US" sz="900" b="1" dirty="0">
                  <a:latin typeface="Comic Sans MS" pitchFamily="66" charset="0"/>
                </a:endParaRPr>
              </a:p>
              <a:p>
                <a:pPr>
                  <a:lnSpc>
                    <a:spcPts val="1350"/>
                  </a:lnSpc>
                </a:pPr>
                <a:endParaRPr lang="en-US" sz="900" b="1" dirty="0">
                  <a:latin typeface="Comic Sans MS" pitchFamily="66" charset="0"/>
                </a:endParaRPr>
              </a:p>
              <a:p>
                <a:pPr>
                  <a:lnSpc>
                    <a:spcPts val="1350"/>
                  </a:lnSpc>
                </a:pPr>
                <a:endParaRPr lang="en-US" sz="900" b="1" dirty="0">
                  <a:latin typeface="Comic Sans MS" pitchFamily="66" charset="0"/>
                </a:endParaRPr>
              </a:p>
              <a:p>
                <a:endParaRPr lang="en-US" sz="900" b="1" dirty="0">
                  <a:latin typeface="Comic Sans MS" pitchFamily="66" charset="0"/>
                </a:endParaRPr>
              </a:p>
              <a:p>
                <a:endParaRPr lang="en-US" sz="900" b="1" dirty="0">
                  <a:latin typeface="Comic Sans MS" pitchFamily="66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743200" y="301347"/>
                <a:ext cx="457200" cy="4243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b="1" dirty="0">
                    <a:latin typeface="Comic Sans MS" pitchFamily="66" charset="0"/>
                  </a:rPr>
                  <a:t>5.5</a:t>
                </a:r>
              </a:p>
              <a:p>
                <a:pPr algn="r"/>
                <a:r>
                  <a:rPr lang="en-US" sz="900" b="1" dirty="0">
                    <a:latin typeface="Comic Sans MS" pitchFamily="66" charset="0"/>
                  </a:rPr>
                  <a:t>5</a:t>
                </a:r>
              </a:p>
              <a:p>
                <a:pPr algn="r"/>
                <a:r>
                  <a:rPr lang="en-US" sz="900" b="1" dirty="0">
                    <a:latin typeface="Comic Sans MS" pitchFamily="66" charset="0"/>
                  </a:rPr>
                  <a:t>5.5</a:t>
                </a:r>
              </a:p>
              <a:p>
                <a:pPr algn="r"/>
                <a:r>
                  <a:rPr lang="en-US" sz="900" b="1" dirty="0">
                    <a:latin typeface="Comic Sans MS" pitchFamily="66" charset="0"/>
                  </a:rPr>
                  <a:t>7.5</a:t>
                </a:r>
              </a:p>
              <a:p>
                <a:pPr algn="r">
                  <a:lnSpc>
                    <a:spcPts val="750"/>
                  </a:lnSpc>
                </a:pPr>
                <a:endParaRPr lang="en-US" sz="750" dirty="0">
                  <a:latin typeface="Papyrus" pitchFamily="66" charset="0"/>
                </a:endParaRPr>
              </a:p>
              <a:p>
                <a:pPr algn="r"/>
                <a:r>
                  <a:rPr lang="en-US" sz="900" b="1" dirty="0">
                    <a:latin typeface="Comic Sans MS" pitchFamily="66" charset="0"/>
                  </a:rPr>
                  <a:t>6.5</a:t>
                </a:r>
              </a:p>
              <a:p>
                <a:pPr algn="r">
                  <a:lnSpc>
                    <a:spcPts val="750"/>
                  </a:lnSpc>
                </a:pPr>
                <a:endParaRPr lang="en-US" sz="750" dirty="0">
                  <a:latin typeface="Papyrus" pitchFamily="66" charset="0"/>
                </a:endParaRPr>
              </a:p>
              <a:p>
                <a:pPr algn="r"/>
                <a:endParaRPr lang="en-US" sz="750" dirty="0">
                  <a:latin typeface="Papyrus" pitchFamily="66" charset="0"/>
                </a:endParaRPr>
              </a:p>
              <a:p>
                <a:pPr algn="r"/>
                <a:r>
                  <a:rPr lang="en-US" sz="900" b="1" dirty="0">
                    <a:latin typeface="Comic Sans MS" pitchFamily="66" charset="0"/>
                  </a:rPr>
                  <a:t>5.5</a:t>
                </a:r>
              </a:p>
              <a:p>
                <a:pPr algn="r"/>
                <a:r>
                  <a:rPr lang="en-US" sz="900" b="1" dirty="0">
                    <a:latin typeface="Comic Sans MS" pitchFamily="66" charset="0"/>
                  </a:rPr>
                  <a:t>6</a:t>
                </a:r>
              </a:p>
              <a:p>
                <a:pPr algn="r"/>
                <a:r>
                  <a:rPr lang="en-US" sz="900" b="1" dirty="0">
                    <a:latin typeface="Comic Sans MS" pitchFamily="66" charset="0"/>
                  </a:rPr>
                  <a:t>7</a:t>
                </a:r>
              </a:p>
              <a:p>
                <a:pPr algn="r"/>
                <a:r>
                  <a:rPr lang="en-US" sz="900" b="1" dirty="0">
                    <a:latin typeface="Comic Sans MS" pitchFamily="66" charset="0"/>
                  </a:rPr>
                  <a:t>8.5</a:t>
                </a:r>
              </a:p>
              <a:p>
                <a:pPr algn="r"/>
                <a:r>
                  <a:rPr lang="en-US" sz="900" b="1" dirty="0">
                    <a:latin typeface="Comic Sans MS" pitchFamily="66" charset="0"/>
                  </a:rPr>
                  <a:t>7.5</a:t>
                </a:r>
              </a:p>
              <a:p>
                <a:pPr algn="r"/>
                <a:r>
                  <a:rPr lang="en-US" sz="900" b="1" dirty="0">
                    <a:latin typeface="Comic Sans MS" pitchFamily="66" charset="0"/>
                  </a:rPr>
                  <a:t>8</a:t>
                </a:r>
              </a:p>
              <a:p>
                <a:pPr algn="r"/>
                <a:r>
                  <a:rPr lang="en-US" sz="900" b="1" dirty="0">
                    <a:latin typeface="Comic Sans MS" pitchFamily="66" charset="0"/>
                  </a:rPr>
                  <a:t>7</a:t>
                </a:r>
              </a:p>
              <a:p>
                <a:pPr algn="r"/>
                <a:r>
                  <a:rPr lang="en-US" sz="900" b="1" dirty="0">
                    <a:latin typeface="Comic Sans MS" pitchFamily="66" charset="0"/>
                  </a:rPr>
                  <a:t>8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715000" y="299859"/>
                <a:ext cx="533400" cy="3121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b="1" dirty="0">
                    <a:latin typeface="Comic Sans MS" pitchFamily="66" charset="0"/>
                  </a:rPr>
                  <a:t>7.5</a:t>
                </a:r>
              </a:p>
              <a:p>
                <a:pPr algn="r"/>
                <a:r>
                  <a:rPr lang="en-US" sz="900" b="1" dirty="0">
                    <a:latin typeface="Comic Sans MS" pitchFamily="66" charset="0"/>
                  </a:rPr>
                  <a:t>7.5</a:t>
                </a:r>
              </a:p>
              <a:p>
                <a:pPr algn="r"/>
                <a:r>
                  <a:rPr lang="en-US" sz="900" b="1" dirty="0">
                    <a:latin typeface="Comic Sans MS" pitchFamily="66" charset="0"/>
                  </a:rPr>
                  <a:t>7.5</a:t>
                </a:r>
              </a:p>
              <a:p>
                <a:pPr algn="r"/>
                <a:r>
                  <a:rPr lang="en-US" sz="900" b="1" dirty="0">
                    <a:latin typeface="Comic Sans MS" pitchFamily="66" charset="0"/>
                  </a:rPr>
                  <a:t>7.5</a:t>
                </a:r>
              </a:p>
              <a:p>
                <a:pPr algn="r"/>
                <a:r>
                  <a:rPr lang="en-US" sz="900" b="1" dirty="0">
                    <a:latin typeface="Comic Sans MS" pitchFamily="66" charset="0"/>
                  </a:rPr>
                  <a:t>8</a:t>
                </a:r>
              </a:p>
              <a:p>
                <a:pPr algn="r"/>
                <a:r>
                  <a:rPr lang="en-US" sz="900" b="1" dirty="0">
                    <a:latin typeface="Comic Sans MS" pitchFamily="66" charset="0"/>
                  </a:rPr>
                  <a:t>8</a:t>
                </a:r>
              </a:p>
              <a:p>
                <a:pPr algn="r"/>
                <a:r>
                  <a:rPr lang="en-US" sz="900" b="1" dirty="0">
                    <a:latin typeface="Comic Sans MS" pitchFamily="66" charset="0"/>
                  </a:rPr>
                  <a:t>8</a:t>
                </a:r>
              </a:p>
              <a:p>
                <a:pPr algn="r"/>
                <a:r>
                  <a:rPr lang="en-US" sz="900" b="1" dirty="0">
                    <a:latin typeface="Comic Sans MS" pitchFamily="66" charset="0"/>
                  </a:rPr>
                  <a:t>9</a:t>
                </a:r>
              </a:p>
              <a:p>
                <a:pPr algn="r"/>
                <a:r>
                  <a:rPr lang="en-US" sz="900" b="1" dirty="0">
                    <a:latin typeface="Comic Sans MS" pitchFamily="66" charset="0"/>
                  </a:rPr>
                  <a:t>8</a:t>
                </a:r>
              </a:p>
              <a:p>
                <a:pPr algn="r"/>
                <a:r>
                  <a:rPr lang="en-US" sz="900" b="1" dirty="0">
                    <a:latin typeface="Comic Sans MS" pitchFamily="66" charset="0"/>
                  </a:rPr>
                  <a:t>7.5</a:t>
                </a:r>
              </a:p>
              <a:p>
                <a:pPr algn="r">
                  <a:lnSpc>
                    <a:spcPts val="750"/>
                  </a:lnSpc>
                </a:pPr>
                <a:endParaRPr lang="en-US" sz="750" dirty="0">
                  <a:latin typeface="Papyrus" pitchFamily="66" charset="0"/>
                </a:endParaRPr>
              </a:p>
              <a:p>
                <a:pPr algn="r">
                  <a:lnSpc>
                    <a:spcPts val="750"/>
                  </a:lnSpc>
                </a:pPr>
                <a:endParaRPr lang="en-US" sz="750" dirty="0">
                  <a:latin typeface="Papyrus" pitchFamily="66" charset="0"/>
                </a:endParaRPr>
              </a:p>
              <a:p>
                <a:pPr algn="r"/>
                <a:r>
                  <a:rPr lang="en-US" sz="900" b="1" dirty="0">
                    <a:latin typeface="Comic Sans MS" pitchFamily="66" charset="0"/>
                  </a:rPr>
                  <a:t>8.5</a:t>
                </a:r>
              </a:p>
              <a:p>
                <a:pPr algn="r">
                  <a:lnSpc>
                    <a:spcPts val="750"/>
                  </a:lnSpc>
                </a:pPr>
                <a:endParaRPr lang="en-US" sz="750" dirty="0">
                  <a:latin typeface="Papyrus" pitchFamily="66" charset="0"/>
                </a:endParaRPr>
              </a:p>
              <a:p>
                <a:pPr algn="r"/>
                <a:endParaRPr lang="en-US" sz="750" dirty="0">
                  <a:latin typeface="Papyrus" pitchFamily="66" charset="0"/>
                </a:endParaRPr>
              </a:p>
              <a:p>
                <a:pPr algn="r"/>
                <a:r>
                  <a:rPr lang="en-US" sz="900" b="1" dirty="0">
                    <a:latin typeface="Comic Sans MS" pitchFamily="66" charset="0"/>
                  </a:rPr>
                  <a:t>8</a:t>
                </a:r>
              </a:p>
              <a:p>
                <a:pPr algn="r">
                  <a:lnSpc>
                    <a:spcPts val="1350"/>
                  </a:lnSpc>
                </a:pPr>
                <a:endParaRPr lang="en-US" sz="900" b="1" dirty="0">
                  <a:latin typeface="Comic Sans MS" pitchFamily="66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209800" y="-19110"/>
              <a:ext cx="3505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Comic Sans MS" pitchFamily="66" charset="0"/>
                </a:rPr>
                <a:t>ROLL OR HAND ROLL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0" y="914400"/>
            <a:ext cx="2057400" cy="2425660"/>
            <a:chOff x="228600" y="1371600"/>
            <a:chExt cx="2743200" cy="3234213"/>
          </a:xfrm>
        </p:grpSpPr>
        <p:sp>
          <p:nvSpPr>
            <p:cNvPr id="29" name="TextBox 28"/>
            <p:cNvSpPr txBox="1"/>
            <p:nvPr/>
          </p:nvSpPr>
          <p:spPr>
            <a:xfrm>
              <a:off x="228600" y="1490261"/>
              <a:ext cx="2743200" cy="311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50" b="1" dirty="0">
                  <a:latin typeface="Comic Sans MS" pitchFamily="66" charset="0"/>
                </a:rPr>
                <a:t>Mixed Vegetable .......</a:t>
              </a:r>
            </a:p>
            <a:p>
              <a:pPr>
                <a:lnSpc>
                  <a:spcPct val="150000"/>
                </a:lnSpc>
              </a:pPr>
              <a:r>
                <a:rPr lang="en-US" sz="1050" b="1" dirty="0">
                  <a:latin typeface="Comic Sans MS" pitchFamily="66" charset="0"/>
                </a:rPr>
                <a:t>Tofu ....................</a:t>
              </a:r>
            </a:p>
            <a:p>
              <a:pPr>
                <a:lnSpc>
                  <a:spcPct val="150000"/>
                </a:lnSpc>
              </a:pPr>
              <a:r>
                <a:rPr lang="en-US" sz="1050" b="1" dirty="0">
                  <a:latin typeface="Comic Sans MS" pitchFamily="66" charset="0"/>
                </a:rPr>
                <a:t>Chicken .................</a:t>
              </a:r>
            </a:p>
            <a:p>
              <a:pPr>
                <a:lnSpc>
                  <a:spcPct val="150000"/>
                </a:lnSpc>
              </a:pPr>
              <a:r>
                <a:rPr lang="en-US" sz="1050" b="1" dirty="0">
                  <a:latin typeface="Comic Sans MS" pitchFamily="66" charset="0"/>
                </a:rPr>
                <a:t>Red Snapper ...........</a:t>
              </a:r>
            </a:p>
            <a:p>
              <a:pPr>
                <a:lnSpc>
                  <a:spcPct val="150000"/>
                </a:lnSpc>
              </a:pPr>
              <a:r>
                <a:rPr lang="en-US" sz="1050" b="1" dirty="0">
                  <a:latin typeface="Comic Sans MS" pitchFamily="66" charset="0"/>
                </a:rPr>
                <a:t>Beef </a:t>
              </a:r>
              <a:r>
                <a:rPr lang="en-US" sz="1050" b="1" dirty="0" err="1">
                  <a:latin typeface="Comic Sans MS" pitchFamily="66" charset="0"/>
                </a:rPr>
                <a:t>Negimaki</a:t>
              </a:r>
              <a:r>
                <a:rPr lang="en-US" sz="1050" b="1" dirty="0">
                  <a:latin typeface="Comic Sans MS" pitchFamily="66" charset="0"/>
                </a:rPr>
                <a:t>..........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Beef scallion roll</a:t>
              </a:r>
              <a:endParaRPr lang="en-US" sz="750" b="1" dirty="0">
                <a:latin typeface="Comic Sans MS" pitchFamily="66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050" b="1" dirty="0">
                  <a:latin typeface="Comic Sans MS" pitchFamily="66" charset="0"/>
                </a:rPr>
                <a:t>Salmon ..................</a:t>
              </a:r>
            </a:p>
            <a:p>
              <a:pPr>
                <a:lnSpc>
                  <a:spcPct val="150000"/>
                </a:lnSpc>
              </a:pPr>
              <a:r>
                <a:rPr lang="en-US" sz="1050" b="1" dirty="0">
                  <a:latin typeface="Comic Sans MS" pitchFamily="66" charset="0"/>
                </a:rPr>
                <a:t>Shrimp ..................</a:t>
              </a:r>
            </a:p>
            <a:p>
              <a:pPr>
                <a:lnSpc>
                  <a:spcPct val="150000"/>
                </a:lnSpc>
              </a:pPr>
              <a:r>
                <a:rPr lang="en-US" sz="1050" b="1" dirty="0">
                  <a:latin typeface="Comic Sans MS" pitchFamily="66" charset="0"/>
                </a:rPr>
                <a:t>Beef Steak .............</a:t>
              </a:r>
              <a:endParaRPr lang="en-US" sz="1050" dirty="0">
                <a:latin typeface="Papyrus" pitchFamily="66" charset="0"/>
              </a:endParaRPr>
            </a:p>
            <a:p>
              <a:pPr>
                <a:lnSpc>
                  <a:spcPct val="150000"/>
                </a:lnSpc>
              </a:pPr>
              <a:endParaRPr lang="en-US" sz="1050" b="1" dirty="0">
                <a:latin typeface="Comic Sans MS" pitchFamily="66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62200" y="1371600"/>
              <a:ext cx="533400" cy="3232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20000"/>
                </a:lnSpc>
              </a:pPr>
              <a:r>
                <a:rPr lang="en-US" sz="1050" b="1" dirty="0">
                  <a:latin typeface="Comic Sans MS" pitchFamily="66" charset="0"/>
                </a:rPr>
                <a:t>17</a:t>
              </a:r>
            </a:p>
            <a:p>
              <a:pPr>
                <a:lnSpc>
                  <a:spcPct val="130000"/>
                </a:lnSpc>
              </a:pPr>
              <a:r>
                <a:rPr lang="en-US" sz="1050" b="1" dirty="0">
                  <a:latin typeface="Comic Sans MS" pitchFamily="66" charset="0"/>
                </a:rPr>
                <a:t>16</a:t>
              </a:r>
            </a:p>
            <a:p>
              <a:pPr>
                <a:lnSpc>
                  <a:spcPct val="160000"/>
                </a:lnSpc>
              </a:pPr>
              <a:r>
                <a:rPr lang="en-US" sz="1050" b="1" dirty="0">
                  <a:latin typeface="Comic Sans MS" pitchFamily="66" charset="0"/>
                </a:rPr>
                <a:t>23</a:t>
              </a:r>
            </a:p>
            <a:p>
              <a:pPr>
                <a:lnSpc>
                  <a:spcPct val="150000"/>
                </a:lnSpc>
              </a:pPr>
              <a:r>
                <a:rPr lang="en-US" sz="1050" b="1" dirty="0">
                  <a:latin typeface="Comic Sans MS" pitchFamily="66" charset="0"/>
                </a:rPr>
                <a:t>24</a:t>
              </a:r>
            </a:p>
            <a:p>
              <a:pPr>
                <a:lnSpc>
                  <a:spcPct val="150000"/>
                </a:lnSpc>
              </a:pPr>
              <a:r>
                <a:rPr lang="en-US" sz="1050" b="1" dirty="0">
                  <a:latin typeface="Comic Sans MS" pitchFamily="66" charset="0"/>
                </a:rPr>
                <a:t>25</a:t>
              </a:r>
            </a:p>
            <a:p>
              <a:pPr>
                <a:lnSpc>
                  <a:spcPct val="220000"/>
                </a:lnSpc>
              </a:pPr>
              <a:r>
                <a:rPr lang="en-US" sz="1050" b="1" dirty="0">
                  <a:latin typeface="Comic Sans MS" pitchFamily="66" charset="0"/>
                </a:rPr>
                <a:t>26</a:t>
              </a:r>
            </a:p>
            <a:p>
              <a:pPr>
                <a:lnSpc>
                  <a:spcPct val="130000"/>
                </a:lnSpc>
              </a:pPr>
              <a:r>
                <a:rPr lang="en-US" sz="1050" b="1" dirty="0">
                  <a:latin typeface="Comic Sans MS" pitchFamily="66" charset="0"/>
                </a:rPr>
                <a:t>25</a:t>
              </a:r>
            </a:p>
            <a:p>
              <a:pPr>
                <a:lnSpc>
                  <a:spcPct val="150000"/>
                </a:lnSpc>
              </a:pPr>
              <a:r>
                <a:rPr lang="en-US" sz="1050" b="1" dirty="0">
                  <a:latin typeface="Comic Sans MS" pitchFamily="66" charset="0"/>
                </a:rPr>
                <a:t>26</a:t>
              </a:r>
            </a:p>
            <a:p>
              <a:pPr>
                <a:lnSpc>
                  <a:spcPct val="150000"/>
                </a:lnSpc>
              </a:pPr>
              <a:endParaRPr lang="en-US" sz="1050" b="1" dirty="0">
                <a:latin typeface="Comic Sans MS" pitchFamily="66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02118" y="171450"/>
            <a:ext cx="2678940" cy="119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latin typeface="Comic Sans MS" pitchFamily="66" charset="0"/>
              </a:rPr>
              <a:t>KITCHEN DINNER ENTREES</a:t>
            </a:r>
          </a:p>
          <a:p>
            <a:pPr algn="ctr">
              <a:lnSpc>
                <a:spcPct val="150000"/>
              </a:lnSpc>
            </a:pPr>
            <a:r>
              <a:rPr lang="en-US" sz="1200" b="1" dirty="0">
                <a:latin typeface="Comic Sans MS" pitchFamily="66" charset="0"/>
              </a:rPr>
              <a:t>A. TERIYAKI</a:t>
            </a:r>
          </a:p>
          <a:p>
            <a:pPr algn="ctr"/>
            <a:r>
              <a:rPr lang="en-US" sz="750" dirty="0">
                <a:latin typeface="Papyrus" pitchFamily="66" charset="0"/>
              </a:rPr>
              <a:t>(Served w. Soup, Salad &amp; Rice)</a:t>
            </a:r>
          </a:p>
          <a:p>
            <a:pPr algn="ctr"/>
            <a:r>
              <a:rPr lang="en-US" sz="750" dirty="0">
                <a:latin typeface="Papyrus" pitchFamily="66" charset="0"/>
              </a:rPr>
              <a:t>Teriyaki dishes served w.</a:t>
            </a:r>
          </a:p>
          <a:p>
            <a:pPr algn="ctr"/>
            <a:r>
              <a:rPr lang="en-US" sz="750" dirty="0" err="1">
                <a:latin typeface="Papyrus" pitchFamily="66" charset="0"/>
              </a:rPr>
              <a:t>Treiyaki</a:t>
            </a:r>
            <a:r>
              <a:rPr lang="en-US" sz="750" dirty="0">
                <a:latin typeface="Papyrus" pitchFamily="66" charset="0"/>
              </a:rPr>
              <a:t> sauce on a sizzling hot plate</a:t>
            </a:r>
          </a:p>
          <a:p>
            <a:pPr marL="257175" indent="-257175" algn="ctr">
              <a:lnSpc>
                <a:spcPct val="200000"/>
              </a:lnSpc>
              <a:buAutoNum type="alphaUcPeriod"/>
            </a:pPr>
            <a:endParaRPr lang="en-US" sz="1050" b="1" dirty="0">
              <a:latin typeface="Comic Sans MS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27470" y="971550"/>
            <a:ext cx="1943547" cy="2516202"/>
            <a:chOff x="3947160" y="2057400"/>
            <a:chExt cx="2591395" cy="3354935"/>
          </a:xfrm>
        </p:grpSpPr>
        <p:sp>
          <p:nvSpPr>
            <p:cNvPr id="30" name="TextBox 29"/>
            <p:cNvSpPr txBox="1"/>
            <p:nvPr/>
          </p:nvSpPr>
          <p:spPr>
            <a:xfrm>
              <a:off x="3947160" y="2057400"/>
              <a:ext cx="2453639" cy="3354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50" b="1" dirty="0">
                  <a:latin typeface="Comic Sans MS" pitchFamily="66" charset="0"/>
                </a:rPr>
                <a:t>Shrimp  &amp;  Chicken ....</a:t>
              </a:r>
            </a:p>
            <a:p>
              <a:pPr>
                <a:lnSpc>
                  <a:spcPct val="150000"/>
                </a:lnSpc>
              </a:pPr>
              <a:r>
                <a:rPr lang="en-US" sz="1050" b="1" dirty="0">
                  <a:latin typeface="Comic Sans MS" pitchFamily="66" charset="0"/>
                </a:rPr>
                <a:t>Steak &amp; Chicken ....... </a:t>
              </a:r>
            </a:p>
            <a:p>
              <a:pPr>
                <a:lnSpc>
                  <a:spcPct val="150000"/>
                </a:lnSpc>
              </a:pPr>
              <a:r>
                <a:rPr lang="en-US" sz="1050" b="1" dirty="0">
                  <a:latin typeface="Comic Sans MS" pitchFamily="66" charset="0"/>
                </a:rPr>
                <a:t>Shrimp  &amp;  Steak ......</a:t>
              </a:r>
            </a:p>
            <a:p>
              <a:pPr>
                <a:lnSpc>
                  <a:spcPct val="150000"/>
                </a:lnSpc>
              </a:pPr>
              <a:r>
                <a:rPr lang="en-US" sz="1050" b="1" dirty="0">
                  <a:latin typeface="Comic Sans MS" pitchFamily="66" charset="0"/>
                </a:rPr>
                <a:t>Scallop ...................</a:t>
              </a:r>
            </a:p>
            <a:p>
              <a:pPr>
                <a:lnSpc>
                  <a:spcPct val="150000"/>
                </a:lnSpc>
              </a:pPr>
              <a:r>
                <a:rPr lang="en-US" sz="1050" b="1" dirty="0">
                  <a:latin typeface="Comic Sans MS" pitchFamily="66" charset="0"/>
                </a:rPr>
                <a:t>Duck ....................</a:t>
              </a:r>
            </a:p>
            <a:p>
              <a:pPr>
                <a:lnSpc>
                  <a:spcPct val="150000"/>
                </a:lnSpc>
              </a:pPr>
              <a:r>
                <a:rPr lang="en-US" sz="1050" b="1" dirty="0">
                  <a:latin typeface="Comic Sans MS" pitchFamily="66" charset="0"/>
                </a:rPr>
                <a:t>Seafood Kabob .........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3 skewered shrimp, salmon, scallop 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And  vegetable</a:t>
              </a:r>
            </a:p>
            <a:p>
              <a:pPr>
                <a:lnSpc>
                  <a:spcPct val="150000"/>
                </a:lnSpc>
              </a:pPr>
              <a:r>
                <a:rPr lang="en-US" sz="1050" b="1" dirty="0">
                  <a:latin typeface="Comic Sans MS" pitchFamily="66" charset="0"/>
                </a:rPr>
                <a:t>Chilean Sea Bass .......</a:t>
              </a:r>
            </a:p>
            <a:p>
              <a:pPr>
                <a:lnSpc>
                  <a:spcPct val="150000"/>
                </a:lnSpc>
              </a:pPr>
              <a:r>
                <a:rPr lang="en-US" sz="1050" b="1" dirty="0">
                  <a:latin typeface="Comic Sans MS" pitchFamily="66" charset="0"/>
                </a:rPr>
                <a:t>Seafood Combo ........</a:t>
              </a:r>
            </a:p>
            <a:p>
              <a:pPr>
                <a:lnSpc>
                  <a:spcPts val="675"/>
                </a:lnSpc>
              </a:pPr>
              <a:r>
                <a:rPr lang="en-US" sz="750" dirty="0">
                  <a:latin typeface="Papyrus" pitchFamily="66" charset="0"/>
                </a:rPr>
                <a:t>Lobster tail, shrimp, scallop &amp; salmon</a:t>
              </a:r>
            </a:p>
            <a:p>
              <a:pPr>
                <a:lnSpc>
                  <a:spcPct val="150000"/>
                </a:lnSpc>
              </a:pPr>
              <a:endParaRPr lang="en-US" sz="1050" b="1" dirty="0">
                <a:latin typeface="Comic Sans MS" pitchFamily="66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74326" y="2133600"/>
              <a:ext cx="464229" cy="2834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050" b="1" dirty="0">
                  <a:latin typeface="Comic Sans MS" pitchFamily="66" charset="0"/>
                </a:rPr>
                <a:t>28</a:t>
              </a:r>
            </a:p>
            <a:p>
              <a:pPr>
                <a:lnSpc>
                  <a:spcPct val="150000"/>
                </a:lnSpc>
              </a:pPr>
              <a:r>
                <a:rPr lang="en-US" sz="1050" b="1" dirty="0">
                  <a:latin typeface="Comic Sans MS" pitchFamily="66" charset="0"/>
                </a:rPr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en-US" sz="1050" b="1" dirty="0">
                  <a:latin typeface="Comic Sans MS" pitchFamily="66" charset="0"/>
                </a:rPr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en-US" sz="1050" b="1" dirty="0">
                  <a:latin typeface="Comic Sans MS" pitchFamily="66" charset="0"/>
                </a:rPr>
                <a:t>30</a:t>
              </a:r>
            </a:p>
            <a:p>
              <a:pPr>
                <a:lnSpc>
                  <a:spcPct val="150000"/>
                </a:lnSpc>
              </a:pPr>
              <a:r>
                <a:rPr lang="en-US" sz="1050" b="1" dirty="0">
                  <a:latin typeface="Comic Sans MS" pitchFamily="66" charset="0"/>
                </a:rPr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en-US" sz="1050" b="1" dirty="0">
                  <a:latin typeface="Comic Sans MS" pitchFamily="66" charset="0"/>
                </a:rPr>
                <a:t>30</a:t>
              </a:r>
            </a:p>
            <a:p>
              <a:pPr>
                <a:lnSpc>
                  <a:spcPct val="150000"/>
                </a:lnSpc>
              </a:pPr>
              <a:endParaRPr lang="en-US" sz="1050" b="1" dirty="0">
                <a:latin typeface="Comic Sans MS" pitchFamily="66" charset="0"/>
              </a:endParaRPr>
            </a:p>
            <a:p>
              <a:r>
                <a:rPr lang="en-US" sz="1050" b="1" dirty="0">
                  <a:latin typeface="Comic Sans MS" pitchFamily="66" charset="0"/>
                </a:rPr>
                <a:t>38</a:t>
              </a:r>
            </a:p>
            <a:p>
              <a:pPr>
                <a:lnSpc>
                  <a:spcPct val="170000"/>
                </a:lnSpc>
              </a:pPr>
              <a:r>
                <a:rPr lang="en-US" sz="1050" b="1" dirty="0">
                  <a:latin typeface="Comic Sans MS" pitchFamily="66" charset="0"/>
                </a:rPr>
                <a:t>35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459021" y="3089995"/>
            <a:ext cx="2571750" cy="2564135"/>
            <a:chOff x="-76200" y="4986448"/>
            <a:chExt cx="3429000" cy="3418848"/>
          </a:xfrm>
        </p:grpSpPr>
        <p:grpSp>
          <p:nvGrpSpPr>
            <p:cNvPr id="4" name="Group 3"/>
            <p:cNvGrpSpPr/>
            <p:nvPr/>
          </p:nvGrpSpPr>
          <p:grpSpPr>
            <a:xfrm>
              <a:off x="-76200" y="4986448"/>
              <a:ext cx="3429000" cy="835529"/>
              <a:chOff x="152400" y="4929358"/>
              <a:chExt cx="3429000" cy="83552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81000" y="5334000"/>
                <a:ext cx="29870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50" dirty="0">
                    <a:latin typeface="Papyrus" pitchFamily="66" charset="0"/>
                  </a:rPr>
                  <a:t>Hibachi dishes are cooked w.</a:t>
                </a:r>
              </a:p>
              <a:p>
                <a:pPr algn="ctr"/>
                <a:r>
                  <a:rPr lang="en-US" sz="750" dirty="0">
                    <a:latin typeface="Papyrus" pitchFamily="66" charset="0"/>
                  </a:rPr>
                  <a:t> special soy sauce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52400" y="5181601"/>
                <a:ext cx="3429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50" dirty="0">
                    <a:latin typeface="Papyrus" pitchFamily="66" charset="0"/>
                  </a:rPr>
                  <a:t>(Served w. Soup, Salad &amp; Rice)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89631" y="4929358"/>
                <a:ext cx="15008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mic Sans MS" pitchFamily="66" charset="0"/>
                  </a:rPr>
                  <a:t>B. HIBACHI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81000" y="5704344"/>
              <a:ext cx="2667000" cy="2700952"/>
              <a:chOff x="381000" y="5704344"/>
              <a:chExt cx="2667000" cy="2700952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381000" y="5704344"/>
                <a:ext cx="2667000" cy="2672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050" b="1" dirty="0">
                    <a:latin typeface="Comic Sans MS" pitchFamily="66" charset="0"/>
                  </a:rPr>
                  <a:t>Vegetable ..............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050" b="1" dirty="0">
                    <a:latin typeface="Comic Sans MS" pitchFamily="66" charset="0"/>
                  </a:rPr>
                  <a:t>Chicken .................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050" b="1" dirty="0">
                    <a:latin typeface="Comic Sans MS" pitchFamily="66" charset="0"/>
                  </a:rPr>
                  <a:t>Beef Steak .............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050" b="1" dirty="0">
                    <a:latin typeface="Comic Sans MS" pitchFamily="66" charset="0"/>
                  </a:rPr>
                  <a:t>Shrimp ..................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050" b="1" dirty="0">
                    <a:latin typeface="Comic Sans MS" pitchFamily="66" charset="0"/>
                  </a:rPr>
                  <a:t>Scallop ..................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050" b="1" dirty="0">
                    <a:latin typeface="Comic Sans MS" pitchFamily="66" charset="0"/>
                  </a:rPr>
                  <a:t>Shrimp &amp; Chicken ......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050" b="1" dirty="0">
                    <a:latin typeface="Comic Sans MS" pitchFamily="66" charset="0"/>
                  </a:rPr>
                  <a:t>Steak &amp; Chicken .......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050" b="1" dirty="0">
                    <a:latin typeface="Comic Sans MS" pitchFamily="66" charset="0"/>
                  </a:rPr>
                  <a:t>Shrimp &amp; Steak ........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503699" y="5797231"/>
                <a:ext cx="464229" cy="260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>
                    <a:latin typeface="Comic Sans MS" pitchFamily="66" charset="0"/>
                  </a:rPr>
                  <a:t>17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1050" b="1" dirty="0">
                    <a:latin typeface="Comic Sans MS" pitchFamily="66" charset="0"/>
                  </a:rPr>
                  <a:t>25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050" b="1" dirty="0">
                    <a:latin typeface="Comic Sans MS" pitchFamily="66" charset="0"/>
                  </a:rPr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050" b="1" dirty="0">
                    <a:latin typeface="Comic Sans MS" pitchFamily="66" charset="0"/>
                  </a:rPr>
                  <a:t>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050" b="1" dirty="0">
                    <a:latin typeface="Comic Sans MS" pitchFamily="66" charset="0"/>
                  </a:rPr>
                  <a:t>31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050" b="1" dirty="0">
                    <a:latin typeface="Comic Sans MS" pitchFamily="66" charset="0"/>
                  </a:rPr>
                  <a:t>30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050" b="1" dirty="0">
                    <a:latin typeface="Comic Sans MS" pitchFamily="66" charset="0"/>
                  </a:rPr>
                  <a:t>31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050" b="1" dirty="0">
                    <a:latin typeface="Comic Sans MS" pitchFamily="66" charset="0"/>
                  </a:rPr>
                  <a:t>31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438900" y="4159115"/>
            <a:ext cx="1932117" cy="1319839"/>
            <a:chOff x="3886200" y="5295781"/>
            <a:chExt cx="2576155" cy="1759785"/>
          </a:xfrm>
        </p:grpSpPr>
        <p:sp>
          <p:nvSpPr>
            <p:cNvPr id="18" name="TextBox 17"/>
            <p:cNvSpPr txBox="1"/>
            <p:nvPr/>
          </p:nvSpPr>
          <p:spPr>
            <a:xfrm>
              <a:off x="4003548" y="5295781"/>
              <a:ext cx="222325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Comic Sans MS" pitchFamily="66" charset="0"/>
                </a:rPr>
                <a:t>C. TEMPURA</a:t>
              </a:r>
            </a:p>
            <a:p>
              <a:pPr algn="ctr"/>
              <a:r>
                <a:rPr lang="en-US" sz="750" dirty="0">
                  <a:latin typeface="Papyrus" pitchFamily="66" charset="0"/>
                </a:rPr>
                <a:t>(Served w. Soup, Salad &amp; Rice)</a:t>
              </a:r>
            </a:p>
            <a:p>
              <a:pPr algn="ctr"/>
              <a:r>
                <a:rPr lang="en-US" sz="750" dirty="0">
                  <a:latin typeface="Papyrus" pitchFamily="66" charset="0"/>
                </a:rPr>
                <a:t>Lightly battered &amp; crispy deep fried,</a:t>
              </a:r>
            </a:p>
            <a:p>
              <a:pPr algn="ctr"/>
              <a:r>
                <a:rPr lang="en-US" sz="750" dirty="0">
                  <a:latin typeface="Papyrus" pitchFamily="66" charset="0"/>
                </a:rPr>
                <a:t>Tempura sauce on the side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886200" y="5998696"/>
              <a:ext cx="2576155" cy="1056870"/>
              <a:chOff x="3886200" y="5998696"/>
              <a:chExt cx="2576155" cy="105687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886200" y="5998696"/>
                <a:ext cx="2457954" cy="105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050" b="1" dirty="0">
                    <a:latin typeface="Comic Sans MS" pitchFamily="66" charset="0"/>
                  </a:rPr>
                  <a:t>Mix Vegetable ..........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050" b="1" dirty="0">
                    <a:latin typeface="Comic Sans MS" pitchFamily="66" charset="0"/>
                  </a:rPr>
                  <a:t>Chicken &amp; Vegetable ...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050" b="1" dirty="0">
                    <a:latin typeface="Comic Sans MS" pitchFamily="66" charset="0"/>
                  </a:rPr>
                  <a:t>Shrimp &amp; Vegetable .... 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998126" y="5998696"/>
                <a:ext cx="464229" cy="105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050" b="1" dirty="0">
                    <a:latin typeface="Comic Sans MS" pitchFamily="66" charset="0"/>
                  </a:rPr>
                  <a:t>18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050" b="1" dirty="0">
                    <a:latin typeface="Comic Sans MS" pitchFamily="66" charset="0"/>
                  </a:rPr>
                  <a:t>22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050" b="1" dirty="0">
                    <a:latin typeface="Comic Sans MS" pitchFamily="66" charset="0"/>
                  </a:rPr>
                  <a:t>24</a:t>
                </a: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150" y="3504217"/>
            <a:ext cx="1183604" cy="714810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1" y="3313336"/>
            <a:ext cx="1183604" cy="744314"/>
          </a:xfrm>
          <a:prstGeom prst="round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" t="105" r="4809" b="12811"/>
          <a:stretch/>
        </p:blipFill>
        <p:spPr>
          <a:xfrm>
            <a:off x="3876363" y="5800290"/>
            <a:ext cx="1190938" cy="71481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7639050" y="3493785"/>
            <a:ext cx="7136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  <a:latin typeface="Papyrus" pitchFamily="66" charset="0"/>
              </a:rPr>
              <a:t>Salmon</a:t>
            </a:r>
          </a:p>
          <a:p>
            <a:r>
              <a:rPr lang="en-US" sz="1050" b="1" dirty="0">
                <a:solidFill>
                  <a:srgbClr val="FF0000"/>
                </a:solidFill>
                <a:latin typeface="Papyrus" pitchFamily="66" charset="0"/>
              </a:rPr>
              <a:t>Teriyaki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39050" y="5951235"/>
            <a:ext cx="7585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  <a:latin typeface="Papyrus" pitchFamily="66" charset="0"/>
              </a:rPr>
              <a:t>Shrimp</a:t>
            </a:r>
          </a:p>
          <a:p>
            <a:r>
              <a:rPr lang="en-US" sz="1050" b="1" dirty="0">
                <a:solidFill>
                  <a:srgbClr val="FF0000"/>
                </a:solidFill>
                <a:latin typeface="Papyrus" pitchFamily="66" charset="0"/>
              </a:rPr>
              <a:t>Tempura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10150" y="5903952"/>
            <a:ext cx="68159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  <a:latin typeface="Papyrus" pitchFamily="66" charset="0"/>
              </a:rPr>
              <a:t>Beef &amp; </a:t>
            </a:r>
          </a:p>
          <a:p>
            <a:r>
              <a:rPr lang="en-US" sz="1050" b="1" dirty="0">
                <a:solidFill>
                  <a:srgbClr val="FF0000"/>
                </a:solidFill>
                <a:latin typeface="Papyrus" pitchFamily="66" charset="0"/>
              </a:rPr>
              <a:t>Shrimp </a:t>
            </a:r>
          </a:p>
          <a:p>
            <a:r>
              <a:rPr lang="en-US" sz="1050" b="1" dirty="0">
                <a:solidFill>
                  <a:srgbClr val="FF0000"/>
                </a:solidFill>
                <a:latin typeface="Papyrus" pitchFamily="66" charset="0"/>
              </a:rPr>
              <a:t>Hibachi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1" y="5800290"/>
            <a:ext cx="1183604" cy="714810"/>
          </a:xfrm>
          <a:prstGeom prst="round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20" t="8846" r="22352" b="30450"/>
          <a:stretch/>
        </p:blipFill>
        <p:spPr>
          <a:xfrm>
            <a:off x="-2971800" y="2497288"/>
            <a:ext cx="1354798" cy="843287"/>
          </a:xfrm>
          <a:prstGeom prst="round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0" y="329685"/>
            <a:ext cx="37719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Papyrus" pitchFamily="66" charset="0"/>
              </a:rPr>
              <a:t>(Served w. Soup, Salad &amp; Rice)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81450" y="5382980"/>
            <a:ext cx="325755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mic Sans MS" pitchFamily="66" charset="0"/>
              </a:rPr>
              <a:t>G. JAPANESE FRIED RICE</a:t>
            </a:r>
          </a:p>
          <a:p>
            <a:pPr algn="ctr"/>
            <a:r>
              <a:rPr lang="en-US" sz="750" dirty="0">
                <a:latin typeface="Papyrus" pitchFamily="66" charset="0"/>
              </a:rPr>
              <a:t>(Served w. Salad)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687556" y="123052"/>
            <a:ext cx="3486150" cy="725448"/>
            <a:chOff x="1246274" y="164068"/>
            <a:chExt cx="4648200" cy="967264"/>
          </a:xfrm>
        </p:grpSpPr>
        <p:sp>
          <p:nvSpPr>
            <p:cNvPr id="4" name="TextBox 3"/>
            <p:cNvSpPr txBox="1"/>
            <p:nvPr/>
          </p:nvSpPr>
          <p:spPr>
            <a:xfrm>
              <a:off x="1524001" y="164068"/>
              <a:ext cx="38862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latin typeface="Comic Sans MS" pitchFamily="66" charset="0"/>
                </a:rPr>
                <a:t>D. AGEMONO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46274" y="762000"/>
              <a:ext cx="464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Papyrus" pitchFamily="66" charset="0"/>
                </a:rPr>
                <a:t>(Deep fried in Bread crumb)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52900" y="562879"/>
            <a:ext cx="3486150" cy="695190"/>
            <a:chOff x="838200" y="685800"/>
            <a:chExt cx="4648200" cy="926919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685800"/>
              <a:ext cx="4648200" cy="923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900" b="1" dirty="0">
                <a:latin typeface="Comic Sans MS" pitchFamily="66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900" b="1" dirty="0" err="1">
                  <a:latin typeface="Comic Sans MS" pitchFamily="66" charset="0"/>
                </a:rPr>
                <a:t>Tonkatsu</a:t>
              </a:r>
              <a:r>
                <a:rPr lang="en-US" sz="900" b="1" dirty="0">
                  <a:latin typeface="Comic Sans MS" pitchFamily="66" charset="0"/>
                </a:rPr>
                <a:t> (pork) .................................</a:t>
              </a:r>
            </a:p>
            <a:p>
              <a:pPr>
                <a:lnSpc>
                  <a:spcPct val="150000"/>
                </a:lnSpc>
              </a:pPr>
              <a:r>
                <a:rPr lang="en-US" sz="900" b="1" dirty="0" err="1">
                  <a:latin typeface="Comic Sans MS" pitchFamily="66" charset="0"/>
                </a:rPr>
                <a:t>Toriatsu</a:t>
              </a:r>
              <a:r>
                <a:rPr lang="en-US" sz="900" b="1" dirty="0">
                  <a:latin typeface="Comic Sans MS" pitchFamily="66" charset="0"/>
                </a:rPr>
                <a:t> (chicken) ..............................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67200" y="685800"/>
              <a:ext cx="914400" cy="926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25"/>
                </a:lnSpc>
              </a:pPr>
              <a:endParaRPr lang="en-US" sz="900" b="1" dirty="0">
                <a:latin typeface="Comic Sans MS" pitchFamily="66" charset="0"/>
              </a:endParaRPr>
            </a:p>
            <a:p>
              <a:pPr>
                <a:lnSpc>
                  <a:spcPts val="1500"/>
                </a:lnSpc>
              </a:pPr>
              <a:r>
                <a:rPr lang="en-US" sz="900" b="1" dirty="0">
                  <a:latin typeface="Comic Sans MS" pitchFamily="66" charset="0"/>
                </a:rPr>
                <a:t>22</a:t>
              </a:r>
            </a:p>
            <a:p>
              <a:pPr>
                <a:lnSpc>
                  <a:spcPts val="1650"/>
                </a:lnSpc>
              </a:pPr>
              <a:r>
                <a:rPr lang="en-US" sz="900" b="1" dirty="0">
                  <a:latin typeface="Comic Sans MS" pitchFamily="66" charset="0"/>
                </a:rPr>
                <a:t>22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52900" y="1325330"/>
            <a:ext cx="3314700" cy="2553132"/>
            <a:chOff x="838200" y="1828800"/>
            <a:chExt cx="4419600" cy="3404176"/>
          </a:xfrm>
        </p:grpSpPr>
        <p:sp>
          <p:nvSpPr>
            <p:cNvPr id="8" name="TextBox 7"/>
            <p:cNvSpPr txBox="1"/>
            <p:nvPr/>
          </p:nvSpPr>
          <p:spPr>
            <a:xfrm>
              <a:off x="1676400" y="1828800"/>
              <a:ext cx="33528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latin typeface="Comic Sans MS" pitchFamily="66" charset="0"/>
                </a:rPr>
                <a:t>E. NABE MONO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0" y="2135089"/>
              <a:ext cx="373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dirty="0">
                  <a:latin typeface="Papyrus" pitchFamily="66" charset="0"/>
                </a:rPr>
                <a:t>Served w. Salad &amp; Rice</a:t>
              </a:r>
            </a:p>
            <a:p>
              <a:pPr algn="ctr"/>
              <a:r>
                <a:rPr lang="en-US" sz="1200" b="1" dirty="0">
                  <a:latin typeface="Papyrus" pitchFamily="66" charset="0"/>
                </a:rPr>
                <a:t> </a:t>
              </a:r>
              <a:r>
                <a:rPr lang="en-US" sz="1200" b="1" dirty="0">
                  <a:solidFill>
                    <a:srgbClr val="FF0000"/>
                  </a:solidFill>
                  <a:latin typeface="Papyrus" pitchFamily="66" charset="0"/>
                </a:rPr>
                <a:t>(Noodle Soup)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0" y="2524543"/>
              <a:ext cx="3657600" cy="2708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900" b="1" dirty="0">
                  <a:latin typeface="Comic Sans MS" pitchFamily="66" charset="0"/>
                </a:rPr>
                <a:t>Ishikari </a:t>
              </a:r>
              <a:r>
                <a:rPr lang="en-US" sz="900" b="1" dirty="0" err="1">
                  <a:latin typeface="Comic Sans MS" pitchFamily="66" charset="0"/>
                </a:rPr>
                <a:t>Nabe</a:t>
              </a:r>
              <a:r>
                <a:rPr lang="en-US" sz="900" b="1" dirty="0">
                  <a:latin typeface="Comic Sans MS" pitchFamily="66" charset="0"/>
                </a:rPr>
                <a:t> ...................................</a:t>
              </a:r>
            </a:p>
            <a:p>
              <a:r>
                <a:rPr lang="en-US" sz="750" dirty="0">
                  <a:latin typeface="Papyrus" pitchFamily="66" charset="0"/>
                </a:rPr>
                <a:t>Salmon, bean curd, vegetable and yam noodle in miso soup.</a:t>
              </a:r>
            </a:p>
            <a:p>
              <a:pPr>
                <a:lnSpc>
                  <a:spcPct val="150000"/>
                </a:lnSpc>
              </a:pPr>
              <a:r>
                <a:rPr lang="en-US" sz="900" b="1" dirty="0">
                  <a:latin typeface="Comic Sans MS" pitchFamily="66" charset="0"/>
                </a:rPr>
                <a:t>Sukiyaki ..........................................</a:t>
              </a:r>
            </a:p>
            <a:p>
              <a:r>
                <a:rPr lang="en-US" sz="750" dirty="0">
                  <a:latin typeface="Papyrus" pitchFamily="66" charset="0"/>
                </a:rPr>
                <a:t>Sliced beef, tofu, yam noodle, vegetable in sweet sukiyaki </a:t>
              </a:r>
            </a:p>
            <a:p>
              <a:r>
                <a:rPr lang="en-US" sz="750" dirty="0">
                  <a:latin typeface="Papyrus" pitchFamily="66" charset="0"/>
                </a:rPr>
                <a:t>Soup.</a:t>
              </a:r>
            </a:p>
            <a:p>
              <a:pPr>
                <a:lnSpc>
                  <a:spcPct val="150000"/>
                </a:lnSpc>
              </a:pPr>
              <a:r>
                <a:rPr lang="en-US" sz="900" b="1" dirty="0" err="1">
                  <a:latin typeface="Comic Sans MS" pitchFamily="66" charset="0"/>
                </a:rPr>
                <a:t>Yose</a:t>
              </a:r>
              <a:r>
                <a:rPr lang="en-US" sz="900" b="1" dirty="0">
                  <a:latin typeface="Comic Sans MS" pitchFamily="66" charset="0"/>
                </a:rPr>
                <a:t> </a:t>
              </a:r>
              <a:r>
                <a:rPr lang="en-US" sz="900" b="1" dirty="0" err="1">
                  <a:latin typeface="Comic Sans MS" pitchFamily="66" charset="0"/>
                </a:rPr>
                <a:t>Nabe</a:t>
              </a:r>
              <a:r>
                <a:rPr lang="en-US" sz="900" b="1" dirty="0">
                  <a:latin typeface="Comic Sans MS" pitchFamily="66" charset="0"/>
                </a:rPr>
                <a:t> .......................................</a:t>
              </a:r>
            </a:p>
            <a:p>
              <a:r>
                <a:rPr lang="en-US" sz="750" dirty="0">
                  <a:latin typeface="Papyrus" pitchFamily="66" charset="0"/>
                </a:rPr>
                <a:t>Salmon, clam, scallop, shrimp, yam noodle and vegetable in </a:t>
              </a:r>
            </a:p>
            <a:p>
              <a:r>
                <a:rPr lang="en-US" sz="750" dirty="0">
                  <a:latin typeface="Papyrus" pitchFamily="66" charset="0"/>
                </a:rPr>
                <a:t>Clear soup.</a:t>
              </a:r>
            </a:p>
            <a:p>
              <a:pPr>
                <a:lnSpc>
                  <a:spcPct val="150000"/>
                </a:lnSpc>
              </a:pPr>
              <a:r>
                <a:rPr lang="en-US" sz="900" b="1" dirty="0" err="1">
                  <a:latin typeface="Comic Sans MS" pitchFamily="66" charset="0"/>
                </a:rPr>
                <a:t>Nabe</a:t>
              </a:r>
              <a:r>
                <a:rPr lang="en-US" sz="900" b="1" dirty="0">
                  <a:latin typeface="Comic Sans MS" pitchFamily="66" charset="0"/>
                </a:rPr>
                <a:t> </a:t>
              </a:r>
              <a:r>
                <a:rPr lang="en-US" sz="900" b="1" dirty="0" err="1">
                  <a:latin typeface="Comic Sans MS" pitchFamily="66" charset="0"/>
                </a:rPr>
                <a:t>Yaki</a:t>
              </a:r>
              <a:r>
                <a:rPr lang="en-US" sz="900" b="1" dirty="0">
                  <a:latin typeface="Comic Sans MS" pitchFamily="66" charset="0"/>
                </a:rPr>
                <a:t> </a:t>
              </a:r>
              <a:r>
                <a:rPr lang="en-US" sz="900" b="1" dirty="0" err="1">
                  <a:latin typeface="Comic Sans MS" pitchFamily="66" charset="0"/>
                </a:rPr>
                <a:t>Udon</a:t>
              </a:r>
              <a:r>
                <a:rPr lang="en-US" sz="900" b="1" dirty="0">
                  <a:latin typeface="Comic Sans MS" pitchFamily="66" charset="0"/>
                </a:rPr>
                <a:t> .................................</a:t>
              </a:r>
            </a:p>
            <a:p>
              <a:r>
                <a:rPr lang="en-US" sz="750" dirty="0">
                  <a:latin typeface="Papyrus" pitchFamily="66" charset="0"/>
                </a:rPr>
                <a:t>Shrimp tempura, clam, chicken, egg &amp; vegetable in clear soup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67200" y="2606615"/>
              <a:ext cx="990600" cy="1881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975"/>
                </a:lnSpc>
              </a:pPr>
              <a:r>
                <a:rPr lang="en-US" sz="900" b="1" dirty="0">
                  <a:latin typeface="Comic Sans MS" pitchFamily="66" charset="0"/>
                </a:rPr>
                <a:t>27</a:t>
              </a:r>
            </a:p>
            <a:p>
              <a:endParaRPr lang="en-US" sz="750" dirty="0">
                <a:latin typeface="Papyrus" pitchFamily="66" charset="0"/>
              </a:endParaRPr>
            </a:p>
            <a:p>
              <a:endParaRPr lang="en-US" sz="750" dirty="0">
                <a:latin typeface="Papyrus" pitchFamily="66" charset="0"/>
              </a:endParaRPr>
            </a:p>
            <a:p>
              <a:pPr>
                <a:lnSpc>
                  <a:spcPct val="60000"/>
                </a:lnSpc>
              </a:pPr>
              <a:r>
                <a:rPr lang="en-US" sz="900" b="1" dirty="0">
                  <a:latin typeface="Comic Sans MS" pitchFamily="66" charset="0"/>
                </a:rPr>
                <a:t>28</a:t>
              </a:r>
            </a:p>
            <a:p>
              <a:endParaRPr lang="en-US" sz="750" dirty="0">
                <a:latin typeface="Papyrus" pitchFamily="66" charset="0"/>
              </a:endParaRPr>
            </a:p>
            <a:p>
              <a:endParaRPr lang="en-US" sz="750" dirty="0">
                <a:latin typeface="Papyrus" pitchFamily="66" charset="0"/>
              </a:endParaRPr>
            </a:p>
            <a:p>
              <a:pPr>
                <a:lnSpc>
                  <a:spcPct val="170000"/>
                </a:lnSpc>
              </a:pPr>
              <a:r>
                <a:rPr lang="en-US" sz="900" b="1" dirty="0">
                  <a:latin typeface="Comic Sans MS" pitchFamily="66" charset="0"/>
                </a:rPr>
                <a:t>30</a:t>
              </a:r>
            </a:p>
            <a:p>
              <a:pPr>
                <a:lnSpc>
                  <a:spcPts val="1725"/>
                </a:lnSpc>
              </a:pPr>
              <a:endParaRPr lang="en-US" sz="900" b="1" dirty="0">
                <a:latin typeface="Comic Sans MS" pitchFamily="66" charset="0"/>
              </a:endParaRPr>
            </a:p>
            <a:p>
              <a:pPr>
                <a:lnSpc>
                  <a:spcPts val="1725"/>
                </a:lnSpc>
              </a:pPr>
              <a:r>
                <a:rPr lang="en-US" sz="900" b="1" dirty="0">
                  <a:latin typeface="Comic Sans MS" pitchFamily="66" charset="0"/>
                </a:rPr>
                <a:t>22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52900" y="3554180"/>
            <a:ext cx="3600450" cy="2080790"/>
            <a:chOff x="838200" y="4648200"/>
            <a:chExt cx="4800600" cy="2774387"/>
          </a:xfrm>
        </p:grpSpPr>
        <p:sp>
          <p:nvSpPr>
            <p:cNvPr id="12" name="TextBox 11"/>
            <p:cNvSpPr txBox="1"/>
            <p:nvPr/>
          </p:nvSpPr>
          <p:spPr>
            <a:xfrm>
              <a:off x="1066800" y="4648200"/>
              <a:ext cx="45720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7175" indent="-257175"/>
              <a:r>
                <a:rPr lang="en-US" sz="1350" b="1" dirty="0">
                  <a:latin typeface="Comic Sans MS" pitchFamily="66" charset="0"/>
                </a:rPr>
                <a:t>    F. UDON OR SOBA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7400" y="4935379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latin typeface="Papyrus" pitchFamily="66" charset="0"/>
                </a:rPr>
                <a:t>(Served w. Salad)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8200" y="5105400"/>
              <a:ext cx="373380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Papyrus" pitchFamily="66" charset="0"/>
                </a:rPr>
                <a:t>(Stir-fried Noodle)</a:t>
              </a:r>
            </a:p>
            <a:p>
              <a:pPr algn="ctr"/>
              <a:r>
                <a:rPr lang="en-US" sz="1200" b="1" dirty="0" err="1">
                  <a:solidFill>
                    <a:srgbClr val="FF0000"/>
                  </a:solidFill>
                  <a:latin typeface="Papyrus" pitchFamily="66" charset="0"/>
                </a:rPr>
                <a:t>Udon</a:t>
              </a:r>
              <a:r>
                <a:rPr lang="en-US" sz="750" dirty="0">
                  <a:latin typeface="Papyrus" pitchFamily="66" charset="0"/>
                </a:rPr>
                <a:t> (white ,thickest noodle made by wheat flour)</a:t>
              </a:r>
            </a:p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Papyrus" pitchFamily="66" charset="0"/>
                </a:rPr>
                <a:t>Soba</a:t>
              </a:r>
              <a:r>
                <a:rPr lang="en-US" sz="750" dirty="0">
                  <a:latin typeface="Papyrus" pitchFamily="66" charset="0"/>
                </a:rPr>
                <a:t>(yellow, thin noodle made by wheat flour)  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38200" y="5791200"/>
              <a:ext cx="4495800" cy="1631387"/>
              <a:chOff x="838200" y="5988784"/>
              <a:chExt cx="4495800" cy="1631387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838200" y="5988784"/>
                <a:ext cx="4495800" cy="1631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900" b="1" dirty="0">
                    <a:latin typeface="Comic Sans MS" pitchFamily="66" charset="0"/>
                  </a:rPr>
                  <a:t>Chicken </a:t>
                </a:r>
                <a:r>
                  <a:rPr lang="en-US" sz="900" b="1" dirty="0" err="1">
                    <a:latin typeface="Comic Sans MS" pitchFamily="66" charset="0"/>
                  </a:rPr>
                  <a:t>Yaki</a:t>
                </a:r>
                <a:r>
                  <a:rPr lang="en-US" sz="900" b="1" dirty="0">
                    <a:latin typeface="Comic Sans MS" pitchFamily="66" charset="0"/>
                  </a:rPr>
                  <a:t> </a:t>
                </a:r>
                <a:r>
                  <a:rPr lang="en-US" sz="900" b="1" dirty="0" err="1">
                    <a:latin typeface="Comic Sans MS" pitchFamily="66" charset="0"/>
                  </a:rPr>
                  <a:t>Udon</a:t>
                </a:r>
                <a:r>
                  <a:rPr lang="en-US" sz="900" b="1" dirty="0">
                    <a:latin typeface="Comic Sans MS" pitchFamily="66" charset="0"/>
                  </a:rPr>
                  <a:t> or Soba ....................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900" b="1" dirty="0">
                    <a:latin typeface="Comic Sans MS" pitchFamily="66" charset="0"/>
                  </a:rPr>
                  <a:t>Beef  </a:t>
                </a:r>
                <a:r>
                  <a:rPr lang="en-US" sz="900" b="1" dirty="0" err="1">
                    <a:latin typeface="Comic Sans MS" pitchFamily="66" charset="0"/>
                  </a:rPr>
                  <a:t>Yaki</a:t>
                </a:r>
                <a:r>
                  <a:rPr lang="en-US" sz="900" b="1" dirty="0">
                    <a:latin typeface="Comic Sans MS" pitchFamily="66" charset="0"/>
                  </a:rPr>
                  <a:t> </a:t>
                </a:r>
                <a:r>
                  <a:rPr lang="en-US" sz="900" b="1" dirty="0" err="1">
                    <a:latin typeface="Comic Sans MS" pitchFamily="66" charset="0"/>
                  </a:rPr>
                  <a:t>Udon</a:t>
                </a:r>
                <a:r>
                  <a:rPr lang="en-US" sz="900" b="1" dirty="0">
                    <a:latin typeface="Comic Sans MS" pitchFamily="66" charset="0"/>
                  </a:rPr>
                  <a:t> or Soba ......................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900" b="1" dirty="0">
                    <a:latin typeface="Comic Sans MS" pitchFamily="66" charset="0"/>
                  </a:rPr>
                  <a:t>Shrimp </a:t>
                </a:r>
                <a:r>
                  <a:rPr lang="en-US" sz="900" b="1" dirty="0" err="1">
                    <a:latin typeface="Comic Sans MS" pitchFamily="66" charset="0"/>
                  </a:rPr>
                  <a:t>Yaki</a:t>
                </a:r>
                <a:r>
                  <a:rPr lang="en-US" sz="900" b="1" dirty="0">
                    <a:latin typeface="Comic Sans MS" pitchFamily="66" charset="0"/>
                  </a:rPr>
                  <a:t> </a:t>
                </a:r>
                <a:r>
                  <a:rPr lang="en-US" sz="900" b="1" dirty="0" err="1">
                    <a:latin typeface="Comic Sans MS" pitchFamily="66" charset="0"/>
                  </a:rPr>
                  <a:t>Udon</a:t>
                </a:r>
                <a:r>
                  <a:rPr lang="en-US" sz="900" b="1" dirty="0">
                    <a:latin typeface="Comic Sans MS" pitchFamily="66" charset="0"/>
                  </a:rPr>
                  <a:t> or Soba .....................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900" b="1" dirty="0">
                    <a:latin typeface="Comic Sans MS" pitchFamily="66" charset="0"/>
                  </a:rPr>
                  <a:t>Vegetable </a:t>
                </a:r>
                <a:r>
                  <a:rPr lang="en-US" sz="900" b="1" dirty="0" err="1">
                    <a:latin typeface="Comic Sans MS" pitchFamily="66" charset="0"/>
                  </a:rPr>
                  <a:t>Yaki</a:t>
                </a:r>
                <a:r>
                  <a:rPr lang="en-US" sz="900" b="1" dirty="0">
                    <a:latin typeface="Comic Sans MS" pitchFamily="66" charset="0"/>
                  </a:rPr>
                  <a:t> </a:t>
                </a:r>
                <a:r>
                  <a:rPr lang="en-US" sz="900" b="1" dirty="0" err="1">
                    <a:latin typeface="Comic Sans MS" pitchFamily="66" charset="0"/>
                  </a:rPr>
                  <a:t>Udon</a:t>
                </a:r>
                <a:r>
                  <a:rPr lang="en-US" sz="900" b="1" dirty="0">
                    <a:latin typeface="Comic Sans MS" pitchFamily="66" charset="0"/>
                  </a:rPr>
                  <a:t> or Soba .................</a:t>
                </a:r>
              </a:p>
              <a:p>
                <a:endParaRPr lang="en-US" sz="750" dirty="0">
                  <a:latin typeface="Papyrus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900" b="1" dirty="0">
                  <a:latin typeface="Comic Sans MS" pitchFamily="66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267200" y="5990272"/>
                <a:ext cx="762000" cy="1477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900" b="1" dirty="0">
                    <a:latin typeface="Comic Sans MS" pitchFamily="66" charset="0"/>
                  </a:rPr>
                  <a:t>18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900" b="1" dirty="0">
                    <a:latin typeface="Comic Sans MS" pitchFamily="66" charset="0"/>
                  </a:rPr>
                  <a:t>19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900" b="1" dirty="0">
                    <a:latin typeface="Comic Sans MS" pitchFamily="66" charset="0"/>
                  </a:rPr>
                  <a:t>19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900" b="1" dirty="0">
                    <a:latin typeface="Comic Sans MS" pitchFamily="66" charset="0"/>
                  </a:rPr>
                  <a:t>16</a:t>
                </a:r>
              </a:p>
              <a:p>
                <a:pPr>
                  <a:lnSpc>
                    <a:spcPct val="150000"/>
                  </a:lnSpc>
                </a:pPr>
                <a:endParaRPr lang="en-US" sz="900" b="1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152900" y="5668732"/>
            <a:ext cx="3200400" cy="900375"/>
            <a:chOff x="838200" y="7924800"/>
            <a:chExt cx="4267200" cy="1200500"/>
          </a:xfrm>
        </p:grpSpPr>
        <p:sp>
          <p:nvSpPr>
            <p:cNvPr id="19" name="TextBox 18"/>
            <p:cNvSpPr txBox="1"/>
            <p:nvPr/>
          </p:nvSpPr>
          <p:spPr>
            <a:xfrm>
              <a:off x="838200" y="7924800"/>
              <a:ext cx="4114800" cy="1200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900" b="1" dirty="0">
                  <a:latin typeface="Comic Sans MS" pitchFamily="66" charset="0"/>
                </a:rPr>
                <a:t>Chicken Fried Rice ..............................</a:t>
              </a:r>
            </a:p>
            <a:p>
              <a:pPr>
                <a:lnSpc>
                  <a:spcPct val="150000"/>
                </a:lnSpc>
              </a:pPr>
              <a:r>
                <a:rPr lang="en-US" sz="900" b="1" dirty="0">
                  <a:latin typeface="Comic Sans MS" pitchFamily="66" charset="0"/>
                </a:rPr>
                <a:t>Beef Fried Rice .................................</a:t>
              </a:r>
            </a:p>
            <a:p>
              <a:pPr>
                <a:lnSpc>
                  <a:spcPct val="150000"/>
                </a:lnSpc>
              </a:pPr>
              <a:r>
                <a:rPr lang="en-US" sz="900" b="1" dirty="0">
                  <a:latin typeface="Comic Sans MS" pitchFamily="66" charset="0"/>
                </a:rPr>
                <a:t>Shrimp Fried Rice ..............................</a:t>
              </a:r>
            </a:p>
            <a:p>
              <a:pPr>
                <a:lnSpc>
                  <a:spcPct val="150000"/>
                </a:lnSpc>
              </a:pPr>
              <a:r>
                <a:rPr lang="en-US" sz="900" b="1" dirty="0">
                  <a:latin typeface="Comic Sans MS" pitchFamily="66" charset="0"/>
                </a:rPr>
                <a:t>Vegetable Fried  Rice ..........................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67200" y="7924800"/>
              <a:ext cx="838200" cy="1200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900" b="1" dirty="0">
                  <a:latin typeface="Comic Sans MS" pitchFamily="66" charset="0"/>
                </a:rPr>
                <a:t>17</a:t>
              </a:r>
            </a:p>
            <a:p>
              <a:pPr>
                <a:lnSpc>
                  <a:spcPct val="150000"/>
                </a:lnSpc>
              </a:pPr>
              <a:r>
                <a:rPr lang="en-US" sz="900" b="1" dirty="0">
                  <a:latin typeface="Comic Sans MS" pitchFamily="66" charset="0"/>
                </a:rPr>
                <a:t>18</a:t>
              </a:r>
            </a:p>
            <a:p>
              <a:pPr>
                <a:lnSpc>
                  <a:spcPct val="150000"/>
                </a:lnSpc>
              </a:pPr>
              <a:r>
                <a:rPr lang="en-US" sz="900" b="1" dirty="0">
                  <a:latin typeface="Comic Sans MS" pitchFamily="66" charset="0"/>
                </a:rPr>
                <a:t>18</a:t>
              </a:r>
            </a:p>
            <a:p>
              <a:pPr>
                <a:lnSpc>
                  <a:spcPct val="150000"/>
                </a:lnSpc>
              </a:pPr>
              <a:r>
                <a:rPr lang="en-US" sz="900" b="1" dirty="0">
                  <a:latin typeface="Comic Sans MS" pitchFamily="66" charset="0"/>
                </a:rPr>
                <a:t>16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t="15782" r="15026" b="19483"/>
          <a:stretch/>
        </p:blipFill>
        <p:spPr>
          <a:xfrm>
            <a:off x="7176841" y="2602230"/>
            <a:ext cx="1068020" cy="666200"/>
          </a:xfrm>
          <a:prstGeom prst="round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7181850" y="582380"/>
            <a:ext cx="1065545" cy="926500"/>
            <a:chOff x="4876800" y="627221"/>
            <a:chExt cx="1420726" cy="123533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627221"/>
              <a:ext cx="1420726" cy="896779"/>
            </a:xfrm>
            <a:prstGeom prst="round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5029200" y="1524000"/>
              <a:ext cx="1026350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err="1">
                  <a:solidFill>
                    <a:srgbClr val="FF0000"/>
                  </a:solidFill>
                  <a:latin typeface="Papyrus" pitchFamily="66" charset="0"/>
                </a:rPr>
                <a:t>Tonkatsu</a:t>
              </a:r>
              <a:endParaRPr lang="en-US" sz="1050" b="1" dirty="0">
                <a:solidFill>
                  <a:srgbClr val="FF0000"/>
                </a:solidFill>
                <a:latin typeface="Papyrus" pitchFamily="66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81851" y="1553930"/>
            <a:ext cx="1093569" cy="929521"/>
            <a:chOff x="4876800" y="1991817"/>
            <a:chExt cx="1458091" cy="123936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991817"/>
              <a:ext cx="1420726" cy="903783"/>
            </a:xfrm>
            <a:prstGeom prst="round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4876800" y="2892623"/>
              <a:ext cx="14580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err="1">
                  <a:solidFill>
                    <a:srgbClr val="FF0000"/>
                  </a:solidFill>
                  <a:latin typeface="Papyrus" pitchFamily="66" charset="0"/>
                </a:rPr>
                <a:t>Undon</a:t>
              </a:r>
              <a:r>
                <a:rPr lang="en-US" sz="1050" b="1" dirty="0">
                  <a:solidFill>
                    <a:srgbClr val="FF0000"/>
                  </a:solidFill>
                  <a:latin typeface="Papyrus" pitchFamily="66" charset="0"/>
                </a:rPr>
                <a:t> Noodle</a:t>
              </a: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2008933"/>
            <a:ext cx="1068020" cy="666200"/>
          </a:xfrm>
          <a:prstGeom prst="round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239001" y="3266197"/>
            <a:ext cx="10182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  <a:latin typeface="Papyrus" pitchFamily="66" charset="0"/>
              </a:rPr>
              <a:t>Soba Noodle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181850" y="3611331"/>
            <a:ext cx="1068020" cy="920116"/>
            <a:chOff x="4876800" y="4674334"/>
            <a:chExt cx="1424026" cy="122682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674334"/>
              <a:ext cx="1424026" cy="888266"/>
            </a:xfrm>
            <a:prstGeom prst="round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4992069" y="5562600"/>
              <a:ext cx="12443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FF0000"/>
                  </a:solidFill>
                  <a:latin typeface="Papyrus" pitchFamily="66" charset="0"/>
                </a:rPr>
                <a:t>Yam Noodle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178219" y="4640029"/>
            <a:ext cx="1132041" cy="916085"/>
            <a:chOff x="4871958" y="5975108"/>
            <a:chExt cx="1509387" cy="122144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975108"/>
              <a:ext cx="1434156" cy="882892"/>
            </a:xfrm>
            <a:prstGeom prst="round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4871958" y="6858000"/>
              <a:ext cx="150938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FF0000"/>
                  </a:solidFill>
                  <a:latin typeface="Papyrus" pitchFamily="66" charset="0"/>
                </a:rPr>
                <a:t>Stir-fried </a:t>
              </a:r>
              <a:r>
                <a:rPr lang="en-US" sz="1050" b="1" dirty="0" err="1">
                  <a:solidFill>
                    <a:srgbClr val="FF0000"/>
                  </a:solidFill>
                  <a:latin typeface="Papyrus" pitchFamily="66" charset="0"/>
                </a:rPr>
                <a:t>Udon</a:t>
              </a:r>
              <a:endParaRPr lang="en-US" sz="1050" b="1" dirty="0">
                <a:solidFill>
                  <a:srgbClr val="FF0000"/>
                </a:solidFill>
                <a:latin typeface="Papyrus" pitchFamily="66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181850" y="5668728"/>
            <a:ext cx="1125629" cy="926604"/>
            <a:chOff x="4876800" y="7332683"/>
            <a:chExt cx="1500838" cy="123547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7332683"/>
              <a:ext cx="1424026" cy="896917"/>
            </a:xfrm>
            <a:prstGeom prst="round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4876800" y="8229600"/>
              <a:ext cx="150083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FF0000"/>
                  </a:solidFill>
                  <a:latin typeface="Papyrus" pitchFamily="66" charset="0"/>
                </a:rPr>
                <a:t>Stir-fried Soba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2437</Words>
  <Application>Microsoft Office PowerPoint</Application>
  <PresentationFormat>Widescreen</PresentationFormat>
  <Paragraphs>693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Papyrus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Sally237Hong Hong</dc:creator>
  <cp:lastModifiedBy>Sally237Hong Hong</cp:lastModifiedBy>
  <cp:revision>1</cp:revision>
  <dcterms:created xsi:type="dcterms:W3CDTF">2022-07-21T16:13:58Z</dcterms:created>
  <dcterms:modified xsi:type="dcterms:W3CDTF">2022-07-21T18:16:04Z</dcterms:modified>
</cp:coreProperties>
</file>